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64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596C96-F796-42A2-AC0D-9DC7F1FF39A1}" type="datetimeFigureOut">
              <a:rPr lang="ru-RU" smtClean="0"/>
              <a:t>10.05.2020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52106C-0A29-4624-8808-F8079A4D7372}" type="slidenum">
              <a:rPr lang="ru-RU" smtClean="0"/>
              <a:t>‹#›</a:t>
            </a:fld>
            <a:endParaRPr lang="ru-RU"/>
          </a:p>
        </p:txBody>
      </p:sp>
    </p:spTree>
    <p:extLst>
      <p:ext uri="{BB962C8B-B14F-4D97-AF65-F5344CB8AC3E}">
        <p14:creationId xmlns:p14="http://schemas.microsoft.com/office/powerpoint/2010/main" val="1764941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kk-KZ" dirty="0" smtClean="0"/>
              <a:t>пук</a:t>
            </a:r>
            <a:endParaRPr lang="ru-RU" dirty="0"/>
          </a:p>
        </p:txBody>
      </p:sp>
      <p:sp>
        <p:nvSpPr>
          <p:cNvPr id="4" name="Номер слайда 3"/>
          <p:cNvSpPr>
            <a:spLocks noGrp="1"/>
          </p:cNvSpPr>
          <p:nvPr>
            <p:ph type="sldNum" sz="quarter" idx="10"/>
          </p:nvPr>
        </p:nvSpPr>
        <p:spPr/>
        <p:txBody>
          <a:bodyPr/>
          <a:lstStyle/>
          <a:p>
            <a:fld id="{2C52106C-0A29-4624-8808-F8079A4D7372}" type="slidenum">
              <a:rPr lang="ru-RU" smtClean="0"/>
              <a:t>2</a:t>
            </a:fld>
            <a:endParaRPr lang="ru-RU"/>
          </a:p>
        </p:txBody>
      </p:sp>
    </p:spTree>
    <p:extLst>
      <p:ext uri="{BB962C8B-B14F-4D97-AF65-F5344CB8AC3E}">
        <p14:creationId xmlns:p14="http://schemas.microsoft.com/office/powerpoint/2010/main" val="32942932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868F2F64-EE21-4AEB-92C6-ABDFCB300E3D}"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0817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C1C47C3-6D1B-4B9B-BB76-4B4BA1F8E120}" type="datetimeFigureOut">
              <a:rPr lang="ru-RU" smtClean="0"/>
              <a:t>10.05.2020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4221115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54635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9390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3989331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9839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6039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915333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3269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2285524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C1C47C3-6D1B-4B9B-BB76-4B4BA1F8E120}" type="datetimeFigureOut">
              <a:rPr lang="ru-RU" smtClean="0"/>
              <a:t>10.05.2020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68F2F64-EE21-4AEB-92C6-ABDFCB300E3D}"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000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C1C47C3-6D1B-4B9B-BB76-4B4BA1F8E120}" type="datetimeFigureOut">
              <a:rPr lang="ru-RU" smtClean="0"/>
              <a:t>10.05.2020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3525683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C1C47C3-6D1B-4B9B-BB76-4B4BA1F8E120}" type="datetimeFigureOut">
              <a:rPr lang="ru-RU" smtClean="0"/>
              <a:t>10.05.2020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68F2F64-EE21-4AEB-92C6-ABDFCB300E3D}"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1147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C1C47C3-6D1B-4B9B-BB76-4B4BA1F8E120}" type="datetimeFigureOut">
              <a:rPr lang="ru-RU" smtClean="0"/>
              <a:t>10.05.2020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68F2F64-EE21-4AEB-92C6-ABDFCB300E3D}"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75512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1C47C3-6D1B-4B9B-BB76-4B4BA1F8E120}" type="datetimeFigureOut">
              <a:rPr lang="ru-RU" smtClean="0"/>
              <a:t>10.05.2020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2914796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C1C47C3-6D1B-4B9B-BB76-4B4BA1F8E120}" type="datetimeFigureOut">
              <a:rPr lang="ru-RU" smtClean="0"/>
              <a:t>10.05.2020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68F2F64-EE21-4AEB-92C6-ABDFCB300E3D}"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482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C1C47C3-6D1B-4B9B-BB76-4B4BA1F8E120}" type="datetimeFigureOut">
              <a:rPr lang="ru-RU" smtClean="0"/>
              <a:t>10.05.2020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68F2F64-EE21-4AEB-92C6-ABDFCB300E3D}" type="slidenum">
              <a:rPr lang="ru-RU" smtClean="0"/>
              <a:t>‹#›</a:t>
            </a:fld>
            <a:endParaRPr lang="ru-RU"/>
          </a:p>
        </p:txBody>
      </p:sp>
    </p:spTree>
    <p:extLst>
      <p:ext uri="{BB962C8B-B14F-4D97-AF65-F5344CB8AC3E}">
        <p14:creationId xmlns:p14="http://schemas.microsoft.com/office/powerpoint/2010/main" val="2742149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C1C47C3-6D1B-4B9B-BB76-4B4BA1F8E120}" type="datetimeFigureOut">
              <a:rPr lang="ru-RU" smtClean="0"/>
              <a:t>10.05.2020</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68F2F64-EE21-4AEB-92C6-ABDFCB300E3D}" type="slidenum">
              <a:rPr lang="ru-RU" smtClean="0"/>
              <a:t>‹#›</a:t>
            </a:fld>
            <a:endParaRPr lang="ru-RU"/>
          </a:p>
        </p:txBody>
      </p:sp>
    </p:spTree>
    <p:extLst>
      <p:ext uri="{BB962C8B-B14F-4D97-AF65-F5344CB8AC3E}">
        <p14:creationId xmlns:p14="http://schemas.microsoft.com/office/powerpoint/2010/main" val="6467971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 Id="rId5" Type="http://schemas.openxmlformats.org/officeDocument/2006/relationships/image" Target="../media/image24.jp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hyperlink" Target="https://yandex.kz/images/search?pos=5&amp;from=tabbar&amp;img_url=https://avatars.mds.yandex.net/get-pdb/33827/e9ffe5fe-c3b4-4095-a28b-6ab4c61e59a4/s1200&amp;text=%D0%BD%D0%B0%D0%B4%D0%BF%D0%B8%D1%81%D1%8C+%D0%BA%D0%BE%D0%BA%D1%88%D0%B5%D1%82%D0%B0%D1%83&amp;rpt=simage" TargetMode="Externa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hyperlink" Target="https://yandex.kz/images/search?pos=1&amp;from=tabbar&amp;img_url=https://astanatimes.com/wp-content/uploads/2018/05/Nauan-Khazret-mosque.jpg&amp;text=%D0%BD%D0%B0%D1%83%D0%B0%D0%BD+%D1%85%D0%B0%D0%B7%D1%80%D0%B5%D1%82+%D0%BC%D0%B5%D1%88%D1%96%D1%82%D1%96&amp;rpt=simage" TargetMode="External"/><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73129" y="657272"/>
            <a:ext cx="6096000" cy="1015663"/>
          </a:xfrm>
          <a:prstGeom prst="rect">
            <a:avLst/>
          </a:prstGeom>
        </p:spPr>
        <p:txBody>
          <a:bodyPr>
            <a:spAutoFit/>
          </a:bodyPr>
          <a:lstStyle/>
          <a:p>
            <a:pPr algn="ctr">
              <a:spcAft>
                <a:spcPts val="0"/>
              </a:spcAft>
            </a:pPr>
            <a:r>
              <a:rPr lang="kk-KZ" sz="2000" b="1" dirty="0" smtClean="0">
                <a:effectLst/>
                <a:latin typeface="Times New Roman" panose="02020603050405020304" pitchFamily="18" charset="0"/>
                <a:ea typeface="Calibri" panose="020F0502020204030204" pitchFamily="34" charset="0"/>
                <a:cs typeface="Times New Roman" panose="02020603050405020304" pitchFamily="18" charset="0"/>
              </a:rPr>
              <a:t>Ш.Уалиханов атындағы КМУ, политехникалық факультетінің,</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kk-KZ" sz="2000" b="1" dirty="0" smtClean="0">
                <a:effectLst/>
                <a:latin typeface="Times New Roman" panose="02020603050405020304" pitchFamily="18" charset="0"/>
                <a:ea typeface="Calibri" panose="020F0502020204030204" pitchFamily="34" charset="0"/>
                <a:cs typeface="Times New Roman" panose="02020603050405020304" pitchFamily="18" charset="0"/>
              </a:rPr>
              <a:t> «Тау-кен ісі, құрылыс және ТӘҚ » кафедрасы</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2636438" y="2589816"/>
            <a:ext cx="6938374" cy="1323439"/>
          </a:xfrm>
          <a:prstGeom prst="rect">
            <a:avLst/>
          </a:prstGeom>
        </p:spPr>
        <p:txBody>
          <a:bodyPr wrap="none">
            <a:spAutoFit/>
          </a:bodyPr>
          <a:lstStyle/>
          <a:p>
            <a:pPr algn="ctr">
              <a:spcAft>
                <a:spcPts val="0"/>
              </a:spcAft>
            </a:pPr>
            <a:r>
              <a:rPr lang="kk-KZ" sz="4000" b="1" dirty="0" smtClean="0">
                <a:effectLst/>
                <a:latin typeface="Times New Roman" panose="02020603050405020304" pitchFamily="18" charset="0"/>
                <a:ea typeface="Calibri" panose="020F0502020204030204" pitchFamily="34" charset="0"/>
                <a:cs typeface="Times New Roman" panose="02020603050405020304" pitchFamily="18" charset="0"/>
              </a:rPr>
              <a:t>«Құрылыс логистикасының </a:t>
            </a:r>
          </a:p>
          <a:p>
            <a:pPr algn="ctr">
              <a:spcAft>
                <a:spcPts val="0"/>
              </a:spcAft>
            </a:pPr>
            <a:r>
              <a:rPr lang="kk-KZ" sz="4000" b="1" dirty="0" smtClean="0">
                <a:effectLst/>
                <a:latin typeface="Times New Roman" panose="02020603050405020304" pitchFamily="18" charset="0"/>
                <a:ea typeface="Calibri" panose="020F0502020204030204" pitchFamily="34" charset="0"/>
                <a:cs typeface="Times New Roman" panose="02020603050405020304" pitchFamily="18" charset="0"/>
              </a:rPr>
              <a:t>даму тенденциялары»</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539015" y="4676480"/>
            <a:ext cx="6096000" cy="646331"/>
          </a:xfrm>
          <a:prstGeom prst="rect">
            <a:avLst/>
          </a:prstGeom>
        </p:spPr>
        <p:txBody>
          <a:bodyPr>
            <a:spAutoFit/>
          </a:bodyPr>
          <a:lstStyle/>
          <a:p>
            <a:pPr algn="ctr">
              <a:spcAft>
                <a:spcPts val="0"/>
              </a:spcAft>
            </a:pPr>
            <a:r>
              <a:rPr lang="kk-KZ" b="1" dirty="0" smtClean="0">
                <a:effectLst/>
                <a:latin typeface="Times New Roman" panose="02020603050405020304" pitchFamily="18" charset="0"/>
                <a:ea typeface="Calibri" panose="020F0502020204030204" pitchFamily="34" charset="0"/>
                <a:cs typeface="Times New Roman" panose="02020603050405020304" pitchFamily="18" charset="0"/>
              </a:rPr>
              <a:t>    Орындаған: Өміржан  Разбек</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kk-KZ" b="1" dirty="0" smtClean="0">
                <a:effectLst/>
                <a:latin typeface="Times New Roman" panose="02020603050405020304" pitchFamily="18" charset="0"/>
                <a:ea typeface="Calibri" panose="020F0502020204030204" pitchFamily="34" charset="0"/>
                <a:cs typeface="Times New Roman" panose="02020603050405020304" pitchFamily="18" charset="0"/>
              </a:rPr>
              <a:t>Жетекші: Жаншуакова Р.М</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8565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7022" y="572210"/>
            <a:ext cx="6333423" cy="5632311"/>
          </a:xfrm>
          <a:prstGeom prst="rect">
            <a:avLst/>
          </a:prstGeom>
        </p:spPr>
        <p:txBody>
          <a:bodyPr wrap="square">
            <a:spAutoFit/>
          </a:bodyPr>
          <a:lstStyle/>
          <a:p>
            <a:pPr algn="just"/>
            <a:r>
              <a:rPr lang="kk-KZ" sz="2000" dirty="0" smtClean="0">
                <a:latin typeface="Times New Roman" panose="02020603050405020304" pitchFamily="18" charset="0"/>
                <a:ea typeface="Calibri" panose="020F0502020204030204" pitchFamily="34" charset="0"/>
                <a:cs typeface="Times New Roman" panose="02020603050405020304" pitchFamily="18" charset="0"/>
              </a:rPr>
              <a:t>Тағыда</a:t>
            </a:r>
            <a:r>
              <a:rPr lang="kk-KZ" sz="2000" dirty="0">
                <a:latin typeface="Times New Roman" panose="02020603050405020304" pitchFamily="18" charset="0"/>
                <a:ea typeface="Calibri" panose="020F0502020204030204" pitchFamily="34" charset="0"/>
                <a:cs typeface="Times New Roman" panose="02020603050405020304" pitchFamily="18" charset="0"/>
              </a:rPr>
              <a:t>, мысал келтірсек, Париждегі «Эфиль мұнарасы» көптің арманы, Дубайда орналасқан «Бурж Халифа» Даубайдың атын көкке шығарған дәл осы ғимарат екендігі сөзсіз. Яғни, логистикалық тұрғыда дұрыс ойлап, құрылысшы ретінде дұрыс жоспарлап, мемлекеттің қолдауымен қала тұрғындары үшін, қала игілігі үшін жоғарыда аталған ғимараттар тектес құрылыс жобаларына қол жеткізуіміз қажет. Мысалға, жоғарыда аталған «Алып жазу Көкшетау» баршамыз білетін Голливудтағы «Hollywood» жазуының көшірмесі екендігі белгілі. Ал, осы «Алып жазу Көкшетау» сәтті жоба екендігінде мойындауымыз қажет. Енді, араға уақыт салып дұрыс </a:t>
            </a:r>
            <a:r>
              <a:rPr lang="kk-KZ" sz="2000" dirty="0">
                <a:solidFill>
                  <a:srgbClr val="212529"/>
                </a:solidFill>
                <a:latin typeface="Times New Roman" panose="02020603050405020304" pitchFamily="18" charset="0"/>
                <a:ea typeface="Calibri" panose="020F0502020204030204" pitchFamily="34" charset="0"/>
                <a:cs typeface="Times New Roman" panose="02020603050405020304" pitchFamily="18" charset="0"/>
              </a:rPr>
              <a:t>есептеп, дұрыс ойлап, дұрыс жоспарлап, дұрыс ұсынып, мысалы ретінде,  «Кіші Париж» жобасымен, </a:t>
            </a:r>
            <a:r>
              <a:rPr lang="kk-KZ" sz="2000" dirty="0">
                <a:latin typeface="Times New Roman" panose="02020603050405020304" pitchFamily="18" charset="0"/>
                <a:ea typeface="Calibri" panose="020F0502020204030204" pitchFamily="34" charset="0"/>
                <a:cs typeface="Times New Roman" panose="02020603050405020304" pitchFamily="18" charset="0"/>
              </a:rPr>
              <a:t>«Эфиль мұнарасы» - ның кішігірім көшірмесін жасап қаланың тұрғындарына ерекеше сый жасап, қаламыздың атын шығарсақ, сөзсіз ғажап шешім болатындығы айтпасада белгілі. </a:t>
            </a:r>
            <a:endParaRPr lang="ru-RU" sz="2000" dirty="0"/>
          </a:p>
        </p:txBody>
      </p:sp>
      <p:pic>
        <p:nvPicPr>
          <p:cNvPr id="3" name="Picture 2" descr="https://avatars.mds.yandex.net/get-pdb/28866/fab8995b-7442-41d5-85f1-4d4374438a43/s12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901" y="797706"/>
            <a:ext cx="4084982" cy="24847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https://s.yimg.com/uu/api/res/1.2/fHB7rcuU31nlrvynyDS05g--~B/aD0zNjQ4O3c9NTQ3MjtzbT0xO2FwcGlkPXl0YWNoeW9u/http:/media.zenfs.com/en-us/homerun/deadline.com/29095016b9f69a1e39a3c4313ca5e3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0901" y="3560093"/>
            <a:ext cx="4084982" cy="2484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9873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9693" y="785056"/>
            <a:ext cx="6096000" cy="4893647"/>
          </a:xfrm>
          <a:prstGeom prst="rect">
            <a:avLst/>
          </a:prstGeom>
        </p:spPr>
        <p:txBody>
          <a:bodyPr>
            <a:spAutoFit/>
          </a:bodyPr>
          <a:lstStyle/>
          <a:p>
            <a:pPr algn="just"/>
            <a:r>
              <a:rPr lang="kk-KZ" sz="2400" dirty="0">
                <a:latin typeface="Times New Roman" panose="02020603050405020304" pitchFamily="18" charset="0"/>
                <a:ea typeface="Calibri" panose="020F0502020204030204" pitchFamily="34" charset="0"/>
              </a:rPr>
              <a:t>Елімізде Парижге жетпейтін, Даубаймен салыстыруға келмейтін қала жоқ емес бар, олар: Нұр-Сұлтан және Алматы қалалары. Бұл екі қала елімізідің бет-келбеті, бірақ, логистика бір тарапты ғана қарастырмайды, ол жан-жақты шешімді қабылдай отыра тауарды барлық тұтынушыға жеткізуді қарастырады. Міне, сондықтан, елімізде Көкшетау сияқты басқада қалалардың кескін-келбетін қарай, құрылыс саласының тауарын логистикалық тұрғыда жоспарлап, қаламен елдің болашағын байланыстырып, жоғары нәтижеге қол жеткізсек деймін. </a:t>
            </a:r>
            <a:endParaRPr lang="ru-RU" sz="2400" dirty="0"/>
          </a:p>
        </p:txBody>
      </p:sp>
      <p:pic>
        <p:nvPicPr>
          <p:cNvPr id="8194" name="Picture 2" descr="https://im0-tub-kz.yandex.net/i?id=e9536f9edbcf7bdee004dd1946f925a9-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0823" y="2098307"/>
            <a:ext cx="4057527" cy="2411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8186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63066" y="555663"/>
            <a:ext cx="3757059" cy="5632311"/>
          </a:xfrm>
          <a:prstGeom prst="rect">
            <a:avLst/>
          </a:prstGeom>
        </p:spPr>
        <p:txBody>
          <a:bodyPr wrap="square">
            <a:spAutoFit/>
          </a:bodyPr>
          <a:lstStyle/>
          <a:p>
            <a:pPr algn="just">
              <a:spcAft>
                <a:spcPts val="0"/>
              </a:spcAft>
            </a:pPr>
            <a:r>
              <a:rPr lang="kk-KZ" sz="2400" dirty="0">
                <a:latin typeface="Times New Roman" panose="02020603050405020304" pitchFamily="18" charset="0"/>
                <a:ea typeface="Calibri" panose="020F0502020204030204" pitchFamily="34" charset="0"/>
                <a:cs typeface="Times New Roman" panose="02020603050405020304" pitchFamily="18" charset="0"/>
              </a:rPr>
              <a:t>Бірақта, осы мен қозған мәселелердің шешімі логистикалық тұрғыда уақыт өткен сайын шешімін тауып келе жатқан сияқты, оған себеп, Көкшетау қаласының Қопа көлінің жағажай құрылысымен т.б құрылыс кешендерінің бас көтеріліп келе жатқандығы. Ендігі мәселе осы аталмыш дүниені, жобаны қолға алған жандар аяғына дейін жеткізсе дейміз.</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AutoShape 2" descr="blob:https://web.whatsapp.com/5b1e96cd-8b38-44f0-993e-4c858d5f0a28"/>
          <p:cNvSpPr>
            <a:spLocks noChangeAspect="1" noChangeArrowheads="1"/>
          </p:cNvSpPr>
          <p:nvPr/>
        </p:nvSpPr>
        <p:spPr bwMode="auto">
          <a:xfrm>
            <a:off x="6325368" y="2502484"/>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4" descr="blob:https://web.whatsapp.com/5b1e96cd-8b38-44f0-993e-4c858d5f0a28"/>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3693" y="692317"/>
            <a:ext cx="3050506" cy="2686151"/>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1843" y="692318"/>
            <a:ext cx="3067050" cy="2686150"/>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1843" y="3564556"/>
            <a:ext cx="3067050" cy="2547486"/>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3694" y="3564557"/>
            <a:ext cx="3050506" cy="2547486"/>
          </a:xfrm>
          <a:prstGeom prst="rect">
            <a:avLst/>
          </a:prstGeom>
        </p:spPr>
      </p:pic>
    </p:spTree>
    <p:extLst>
      <p:ext uri="{BB962C8B-B14F-4D97-AF65-F5344CB8AC3E}">
        <p14:creationId xmlns:p14="http://schemas.microsoft.com/office/powerpoint/2010/main" val="38254154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4821" y="1304819"/>
            <a:ext cx="10254114" cy="3416320"/>
          </a:xfrm>
          <a:prstGeom prst="rect">
            <a:avLst/>
          </a:prstGeom>
        </p:spPr>
        <p:txBody>
          <a:bodyPr wrap="square">
            <a:spAutoFit/>
          </a:bodyPr>
          <a:lstStyle/>
          <a:p>
            <a:pPr indent="53975" algn="ctr">
              <a:spcAft>
                <a:spcPts val="0"/>
              </a:spcAft>
            </a:pPr>
            <a:r>
              <a:rPr lang="kk-KZ" sz="7200" i="1" dirty="0">
                <a:latin typeface="Times New Roman" panose="02020603050405020304" pitchFamily="18" charset="0"/>
                <a:ea typeface="Calibri" panose="020F0502020204030204" pitchFamily="34" charset="0"/>
                <a:cs typeface="Times New Roman" panose="02020603050405020304" pitchFamily="18" charset="0"/>
              </a:rPr>
              <a:t> </a:t>
            </a:r>
            <a:r>
              <a:rPr lang="kk-KZ" sz="7200" i="1" dirty="0" smtClean="0">
                <a:latin typeface="Times New Roman" panose="02020603050405020304" pitchFamily="18" charset="0"/>
                <a:ea typeface="Calibri" panose="020F0502020204030204" pitchFamily="34" charset="0"/>
                <a:cs typeface="Times New Roman" panose="02020603050405020304" pitchFamily="18" charset="0"/>
              </a:rPr>
              <a:t>Назар салып тыңдағандарыңыз үшін РАХМЕТ !</a:t>
            </a:r>
            <a:endParaRPr lang="ru-RU" sz="7200" i="1" dirty="0"/>
          </a:p>
        </p:txBody>
      </p:sp>
    </p:spTree>
    <p:extLst>
      <p:ext uri="{BB962C8B-B14F-4D97-AF65-F5344CB8AC3E}">
        <p14:creationId xmlns:p14="http://schemas.microsoft.com/office/powerpoint/2010/main" val="27125505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8979" y="1179288"/>
            <a:ext cx="2145011" cy="707886"/>
          </a:xfrm>
          <a:prstGeom prst="rect">
            <a:avLst/>
          </a:prstGeom>
        </p:spPr>
        <p:txBody>
          <a:bodyPr wrap="none">
            <a:spAutoFit/>
          </a:bodyPr>
          <a:lstStyle/>
          <a:p>
            <a:r>
              <a:rPr lang="kk-KZ" sz="4000" b="1" dirty="0" smtClean="0">
                <a:latin typeface="Times New Roman" panose="02020603050405020304" pitchFamily="18" charset="0"/>
                <a:cs typeface="Times New Roman" panose="02020603050405020304" pitchFamily="18" charset="0"/>
              </a:rPr>
              <a:t>Жоспар:</a:t>
            </a:r>
            <a:endParaRPr lang="ru-RU" sz="40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963990" y="2003717"/>
            <a:ext cx="5173852" cy="584775"/>
          </a:xfrm>
          <a:prstGeom prst="rect">
            <a:avLst/>
          </a:prstGeom>
        </p:spPr>
        <p:txBody>
          <a:bodyPr wrap="none">
            <a:spAutoFit/>
          </a:bodyPr>
          <a:lstStyle/>
          <a:p>
            <a:r>
              <a:rPr lang="ru-RU" sz="3200" b="1" dirty="0" smtClean="0">
                <a:latin typeface="Times New Roman" panose="02020603050405020304" pitchFamily="18" charset="0"/>
              </a:rPr>
              <a:t>1. Логистика </a:t>
            </a:r>
            <a:r>
              <a:rPr lang="ru-RU" sz="3200" b="1" dirty="0" err="1" smtClean="0">
                <a:latin typeface="Times New Roman" panose="02020603050405020304" pitchFamily="18" charset="0"/>
              </a:rPr>
              <a:t>дегеніміз</a:t>
            </a:r>
            <a:r>
              <a:rPr lang="ru-RU" sz="3200" b="1" dirty="0" smtClean="0">
                <a:latin typeface="Times New Roman" panose="02020603050405020304" pitchFamily="18" charset="0"/>
              </a:rPr>
              <a:t> не ?</a:t>
            </a:r>
            <a:endParaRPr lang="ru-RU" sz="3200" b="1" dirty="0"/>
          </a:p>
        </p:txBody>
      </p:sp>
      <p:sp>
        <p:nvSpPr>
          <p:cNvPr id="4" name="Прямоугольник 3"/>
          <p:cNvSpPr/>
          <p:nvPr/>
        </p:nvSpPr>
        <p:spPr>
          <a:xfrm>
            <a:off x="2963990" y="3911930"/>
            <a:ext cx="8534901" cy="1077218"/>
          </a:xfrm>
          <a:prstGeom prst="rect">
            <a:avLst/>
          </a:prstGeom>
        </p:spPr>
        <p:txBody>
          <a:bodyPr wrap="none">
            <a:spAutoFit/>
          </a:bodyPr>
          <a:lstStyle/>
          <a:p>
            <a:r>
              <a:rPr lang="ru-RU" sz="3200" b="1" dirty="0">
                <a:latin typeface="Times New Roman" panose="02020603050405020304" pitchFamily="18" charset="0"/>
                <a:cs typeface="Times New Roman" panose="02020603050405020304" pitchFamily="18" charset="0"/>
              </a:rPr>
              <a:t>3</a:t>
            </a:r>
            <a:r>
              <a:rPr lang="kk-KZ" sz="3200" b="1" dirty="0" smtClean="0">
                <a:latin typeface="Times New Roman" panose="02020603050405020304" pitchFamily="18" charset="0"/>
                <a:cs typeface="Times New Roman" panose="02020603050405020304" pitchFamily="18" charset="0"/>
              </a:rPr>
              <a:t>. Құрылыс тауарын логистикалық тұрғыда</a:t>
            </a:r>
          </a:p>
          <a:p>
            <a:r>
              <a:rPr lang="kk-KZ" sz="3200" b="1" dirty="0" smtClean="0">
                <a:latin typeface="Times New Roman" panose="02020603050405020304" pitchFamily="18" charset="0"/>
                <a:cs typeface="Times New Roman" panose="02020603050405020304" pitchFamily="18" charset="0"/>
              </a:rPr>
              <a:t>дұрыс жоспарлау </a:t>
            </a:r>
            <a:endParaRPr lang="ru-RU" sz="3200"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2963990" y="2711602"/>
            <a:ext cx="8208924" cy="1077218"/>
          </a:xfrm>
          <a:prstGeom prst="rect">
            <a:avLst/>
          </a:prstGeom>
        </p:spPr>
        <p:txBody>
          <a:bodyPr wrap="square">
            <a:spAutoFit/>
          </a:bodyPr>
          <a:lstStyle/>
          <a:p>
            <a:r>
              <a:rPr lang="kk-KZ" sz="3200" b="1" dirty="0">
                <a:latin typeface="Times New Roman" panose="02020603050405020304" pitchFamily="18" charset="0"/>
                <a:cs typeface="Times New Roman" panose="02020603050405020304" pitchFamily="18" charset="0"/>
              </a:rPr>
              <a:t>2. Логистиканың құрылыс саласындағы</a:t>
            </a:r>
          </a:p>
          <a:p>
            <a:r>
              <a:rPr lang="kk-KZ" sz="3200" b="1" dirty="0">
                <a:latin typeface="Times New Roman" panose="02020603050405020304" pitchFamily="18" charset="0"/>
                <a:cs typeface="Times New Roman" panose="02020603050405020304" pitchFamily="18" charset="0"/>
              </a:rPr>
              <a:t> орыны қандай ?</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862001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6435" y="609668"/>
            <a:ext cx="6442511" cy="5509200"/>
          </a:xfrm>
          <a:prstGeom prst="rect">
            <a:avLst/>
          </a:prstGeom>
        </p:spPr>
        <p:txBody>
          <a:bodyPr wrap="square">
            <a:spAutoFit/>
          </a:bodyPr>
          <a:lstStyle/>
          <a:p>
            <a:pPr algn="just"/>
            <a:r>
              <a:rPr lang="kk-KZ" sz="3200" b="1" dirty="0">
                <a:solidFill>
                  <a:srgbClr val="212529"/>
                </a:solidFill>
                <a:latin typeface="Times New Roman" panose="02020603050405020304" pitchFamily="18" charset="0"/>
                <a:ea typeface="Calibri" panose="020F0502020204030204" pitchFamily="34" charset="0"/>
              </a:rPr>
              <a:t>Логистика</a:t>
            </a:r>
            <a:r>
              <a:rPr lang="kk-KZ" sz="3200" dirty="0">
                <a:solidFill>
                  <a:srgbClr val="212529"/>
                </a:solidFill>
                <a:latin typeface="Times New Roman" panose="02020603050405020304" pitchFamily="18" charset="0"/>
                <a:ea typeface="Calibri" panose="020F0502020204030204" pitchFamily="34" charset="0"/>
              </a:rPr>
              <a:t> – материалдық және ақпараттық ағымдардың бастапқы көзінен ақырғы тұтынушыға дейінгі кеңістіктегі және уақыттағы қозғалысын </a:t>
            </a:r>
            <a:r>
              <a:rPr lang="kk-KZ" sz="3200" dirty="0" smtClean="0">
                <a:solidFill>
                  <a:srgbClr val="212529"/>
                </a:solidFill>
                <a:latin typeface="Times New Roman" panose="02020603050405020304" pitchFamily="18" charset="0"/>
                <a:ea typeface="Calibri" panose="020F0502020204030204" pitchFamily="34" charset="0"/>
              </a:rPr>
              <a:t>жоспарлау</a:t>
            </a:r>
            <a:r>
              <a:rPr lang="kk-KZ" sz="3200" dirty="0">
                <a:solidFill>
                  <a:srgbClr val="212529"/>
                </a:solidFill>
                <a:latin typeface="Times New Roman" panose="02020603050405020304" pitchFamily="18" charset="0"/>
                <a:ea typeface="Calibri" panose="020F0502020204030204" pitchFamily="34" charset="0"/>
              </a:rPr>
              <a:t>,  ұйымдастыру, басқару, бақылау және реттеу жөніндегі ғылым деп толығымен айта аламыз. Логистика гректің «logistike» сөзінен шыққан. Ол есептеу, дұрыс ойлау деген мағынаны білдіреді. </a:t>
            </a:r>
            <a:endParaRPr lang="ru-RU" sz="3200" dirty="0"/>
          </a:p>
        </p:txBody>
      </p:sp>
      <p:pic>
        <p:nvPicPr>
          <p:cNvPr id="2050" name="Picture 2" descr="https://im0-tub-kz.yandex.net/i?id=65184d8d3a7bb36bca318cfacede2ff7-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7331" y="1304427"/>
            <a:ext cx="3744227" cy="4119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50328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6438" y="1175424"/>
            <a:ext cx="6096000" cy="4401205"/>
          </a:xfrm>
          <a:prstGeom prst="rect">
            <a:avLst/>
          </a:prstGeom>
        </p:spPr>
        <p:txBody>
          <a:bodyPr>
            <a:spAutoFit/>
          </a:bodyPr>
          <a:lstStyle/>
          <a:p>
            <a:pPr algn="just"/>
            <a:r>
              <a:rPr lang="kk-KZ" sz="2800" dirty="0" smtClean="0">
                <a:solidFill>
                  <a:srgbClr val="212529"/>
                </a:solidFill>
                <a:latin typeface="Times New Roman" panose="02020603050405020304" pitchFamily="18" charset="0"/>
                <a:ea typeface="Calibri" panose="020F0502020204030204" pitchFamily="34" charset="0"/>
              </a:rPr>
              <a:t>Тәжірбиеде </a:t>
            </a:r>
            <a:r>
              <a:rPr lang="kk-KZ" sz="2800" dirty="0">
                <a:solidFill>
                  <a:srgbClr val="212529"/>
                </a:solidFill>
                <a:latin typeface="Times New Roman" panose="02020603050405020304" pitchFamily="18" charset="0"/>
                <a:ea typeface="Calibri" panose="020F0502020204030204" pitchFamily="34" charset="0"/>
              </a:rPr>
              <a:t>логистиканың пайда болуы мен дамуының тарихының тамыры терең. Гамбург университетінің профессоры Г. Павеллек Рим империясының дәуірінде тамақ өнімдерін таратумен айналысатын «логист» немесе «логистик» атағына ие болған қызметкерлердің болғанын атап айтады.</a:t>
            </a:r>
            <a:endParaRPr lang="ru-RU" sz="2800" dirty="0"/>
          </a:p>
        </p:txBody>
      </p:sp>
      <p:pic>
        <p:nvPicPr>
          <p:cNvPr id="1028" name="Picture 4" descr="https://im0-tub-kz.yandex.net/i?id=9ac2a6eadd3586d89651acae778103d6-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4567" y="754346"/>
            <a:ext cx="4321743" cy="5243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20211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4564" y="556183"/>
            <a:ext cx="6096000" cy="5755422"/>
          </a:xfrm>
          <a:prstGeom prst="rect">
            <a:avLst/>
          </a:prstGeom>
        </p:spPr>
        <p:txBody>
          <a:bodyPr>
            <a:spAutoFit/>
          </a:bodyPr>
          <a:lstStyle/>
          <a:p>
            <a:pPr indent="53975" algn="just">
              <a:spcAft>
                <a:spcPts val="0"/>
              </a:spcAft>
            </a:pPr>
            <a:r>
              <a:rPr lang="kk-KZ" sz="2300" dirty="0">
                <a:solidFill>
                  <a:srgbClr val="212529"/>
                </a:solidFill>
                <a:latin typeface="Times New Roman" panose="02020603050405020304" pitchFamily="18" charset="0"/>
                <a:ea typeface="Calibri" panose="020F0502020204030204" pitchFamily="34" charset="0"/>
                <a:cs typeface="Times New Roman" panose="02020603050405020304" pitchFamily="18" charset="0"/>
              </a:rPr>
              <a:t>Бір қатар батыс ғылымдарының пікірі бойынша, логистика әскери істің арқасында ғылымға айналған. </a:t>
            </a:r>
            <a:endParaRPr lang="ru-RU" sz="2300" dirty="0">
              <a:latin typeface="Calibri" panose="020F0502020204030204" pitchFamily="34" charset="0"/>
              <a:ea typeface="Calibri" panose="020F0502020204030204" pitchFamily="34" charset="0"/>
              <a:cs typeface="Times New Roman" panose="02020603050405020304" pitchFamily="18" charset="0"/>
            </a:endParaRPr>
          </a:p>
          <a:p>
            <a:pPr indent="53975" algn="just">
              <a:spcAft>
                <a:spcPts val="0"/>
              </a:spcAft>
            </a:pPr>
            <a:r>
              <a:rPr lang="kk-KZ" sz="2300" dirty="0">
                <a:solidFill>
                  <a:srgbClr val="212529"/>
                </a:solidFill>
                <a:latin typeface="Times New Roman" panose="02020603050405020304" pitchFamily="18" charset="0"/>
                <a:ea typeface="Calibri" panose="020F0502020204030204" pitchFamily="34" charset="0"/>
                <a:cs typeface="Times New Roman" panose="02020603050405020304" pitchFamily="18" charset="0"/>
              </a:rPr>
              <a:t>      Логистиканың іс жүзінде пайдалана бастаған алғашқы адам, ол Ұлы  Александр болды. Оның іс-әрекеттерінен кейін оған барлық дәуірлердің ұлы логистигі атағы берілген. Ол жергелікті жерді тану қабілетін іс жүзінде тамаша қолданып қана қоймай, сонымен бірге тактикалық түрде әрекет етіп, қарсыластың әскерлерінің одан арғы әрекеттерін алдын ала біліп, қажет болған жағдайда өз позитциясын тез өзгерте алған. Нәтижесінде Александр өзінің империясын Шығыс Азияның шекарасына дейін кеңейтті, бұл таңқалдырмай қоймайды. </a:t>
            </a:r>
            <a:endParaRPr lang="ru-RU" sz="23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076" name="Picture 4" descr="https://newcoin.ru/wa-data/public/shop/img/makedonskij-main_525925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0564" y="885523"/>
            <a:ext cx="4368633" cy="5120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500730"/>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0816" y="800038"/>
            <a:ext cx="5422233" cy="5262979"/>
          </a:xfrm>
          <a:prstGeom prst="rect">
            <a:avLst/>
          </a:prstGeom>
        </p:spPr>
        <p:txBody>
          <a:bodyPr wrap="square">
            <a:spAutoFit/>
          </a:bodyPr>
          <a:lstStyle/>
          <a:p>
            <a:pPr indent="53975" algn="just">
              <a:spcAft>
                <a:spcPts val="0"/>
              </a:spcAft>
            </a:pPr>
            <a:r>
              <a:rPr lang="kk-KZ" sz="2800" dirty="0">
                <a:solidFill>
                  <a:srgbClr val="212529"/>
                </a:solidFill>
                <a:latin typeface="Times New Roman" panose="02020603050405020304" pitchFamily="18" charset="0"/>
                <a:ea typeface="Calibri" panose="020F0502020204030204" pitchFamily="34" charset="0"/>
                <a:cs typeface="Times New Roman" panose="02020603050405020304" pitchFamily="18" charset="0"/>
              </a:rPr>
              <a:t>Қолданбалы математиканың басқа да әдістері сияқты логистика біртіндеп әскери саладан шаруашылық практика саласына ауыса бастады. Бастапқыда ол айналым саласындағы, содан соң өндіріс саласындағы тауарлық-материалдық ресурстардың қозғалысын басқаруды іске асыру теориясының жаңа түрі ретінде қалыптасты.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098" name="Picture 2" descr="https://im0-tub-kz.yandex.net/i?id=628f20395eb5335abcb556211b2bd9f0-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2556" y="1128114"/>
            <a:ext cx="4656716" cy="460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6634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6438" y="597910"/>
            <a:ext cx="6721642" cy="5632311"/>
          </a:xfrm>
          <a:prstGeom prst="rect">
            <a:avLst/>
          </a:prstGeom>
        </p:spPr>
        <p:txBody>
          <a:bodyPr wrap="square">
            <a:spAutoFit/>
          </a:bodyPr>
          <a:lstStyle/>
          <a:p>
            <a:pPr algn="just"/>
            <a:r>
              <a:rPr lang="kk-KZ" sz="1600" dirty="0"/>
              <a:t> </a:t>
            </a:r>
            <a:r>
              <a:rPr lang="kk-KZ" sz="2000" dirty="0">
                <a:latin typeface="Times New Roman" panose="02020603050405020304" pitchFamily="18" charset="0"/>
                <a:cs typeface="Times New Roman" panose="02020603050405020304" pitchFamily="18" charset="0"/>
              </a:rPr>
              <a:t>Қазіргі таңда логистика барлық саланы қамтиды деп айтсақ қателеспейміз. Ал, Құрылыс индустриясында логистика ерекше маңызды рөл атқарады. </a:t>
            </a:r>
            <a:endParaRPr lang="ru-RU" sz="2000" dirty="0">
              <a:latin typeface="Times New Roman" panose="02020603050405020304" pitchFamily="18" charset="0"/>
              <a:cs typeface="Times New Roman" panose="02020603050405020304" pitchFamily="18" charset="0"/>
            </a:endParaRPr>
          </a:p>
          <a:p>
            <a:pPr algn="just"/>
            <a:r>
              <a:rPr lang="kk-KZ" sz="2000" dirty="0">
                <a:latin typeface="Times New Roman" panose="02020603050405020304" pitchFamily="18" charset="0"/>
                <a:cs typeface="Times New Roman" panose="02020603050405020304" pitchFamily="18" charset="0"/>
              </a:rPr>
              <a:t>     Атап айтқанымыздай логистиканың құрылыс саласында алатын орыны ерекше, оған дәлел, құрылыс саласы жалпы ертеден бері ең маңызды салалардың бірі және бірегейі. Құрылыс саласының қамтитын аумағы кең, әрі жан-жақты. Міне, сондықтан құрылыс саласы логистикаға ерекше әсер етеді. Толықтырып айтар болсақ: </a:t>
            </a:r>
            <a:endParaRPr lang="ru-RU" sz="2000" dirty="0">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r>
              <a:rPr lang="kk-KZ" sz="2000" dirty="0">
                <a:latin typeface="Times New Roman" panose="02020603050405020304" pitchFamily="18" charset="0"/>
                <a:cs typeface="Times New Roman" panose="02020603050405020304" pitchFamily="18" charset="0"/>
              </a:rPr>
              <a:t>Құрылыс саласының мақсаты, әр бір саланы негізігі қорлармен қамтамасыз ету;</a:t>
            </a:r>
            <a:endParaRPr lang="ru-RU" sz="2000" dirty="0">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r>
              <a:rPr lang="kk-KZ" sz="2000" dirty="0">
                <a:latin typeface="Times New Roman" panose="02020603050405020304" pitchFamily="18" charset="0"/>
                <a:cs typeface="Times New Roman" panose="02020603050405020304" pitchFamily="18" charset="0"/>
              </a:rPr>
              <a:t>Құрылыс тауары ең қажетті тауар, өйткені еш бір сала құрылыс саласының тауарынсыз іс жүргізе алмайды;</a:t>
            </a:r>
            <a:endParaRPr lang="ru-RU" sz="2000" dirty="0">
              <a:latin typeface="Times New Roman" panose="02020603050405020304" pitchFamily="18" charset="0"/>
              <a:cs typeface="Times New Roman" panose="02020603050405020304" pitchFamily="18" charset="0"/>
            </a:endParaRPr>
          </a:p>
          <a:p>
            <a:pPr marL="342900" lvl="0" indent="-342900" algn="just">
              <a:buFont typeface="Arial" panose="020B0604020202020204" pitchFamily="34" charset="0"/>
              <a:buChar char="•"/>
            </a:pPr>
            <a:r>
              <a:rPr lang="kk-KZ" sz="2000" dirty="0">
                <a:latin typeface="Times New Roman" panose="02020603050405020304" pitchFamily="18" charset="0"/>
                <a:cs typeface="Times New Roman" panose="02020603050405020304" pitchFamily="18" charset="0"/>
              </a:rPr>
              <a:t>Құрылыс продукциялары ұзақ өндірістік циклді және тиісінше үлкен көлемді құрайды, бұл үлкен нәтижеге қол жеткізуді білдіреді.т.б;</a:t>
            </a:r>
            <a:endParaRPr lang="ru-RU" sz="2000" dirty="0">
              <a:latin typeface="Times New Roman" panose="02020603050405020304" pitchFamily="18" charset="0"/>
              <a:cs typeface="Times New Roman" panose="02020603050405020304" pitchFamily="18" charset="0"/>
            </a:endParaRPr>
          </a:p>
          <a:p>
            <a:pPr algn="just"/>
            <a:r>
              <a:rPr lang="kk-KZ" sz="2000" dirty="0">
                <a:latin typeface="Times New Roman" panose="02020603050405020304" pitchFamily="18" charset="0"/>
                <a:cs typeface="Times New Roman" panose="02020603050405020304" pitchFamily="18" charset="0"/>
              </a:rPr>
              <a:t>Осы себепті құрылыс саласында логистика ерекше маңызға ие болуы тиіс.</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122" name="Picture 2" descr="https://im0-tub-kz.yandex.net/i?id=9394fb25d3abe47fc45b0b87be625e2f-l&amp;n=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7471" y="775881"/>
            <a:ext cx="3743076" cy="5276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706181"/>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4826" y="998526"/>
            <a:ext cx="10545417" cy="5262979"/>
          </a:xfrm>
          <a:prstGeom prst="rect">
            <a:avLst/>
          </a:prstGeom>
        </p:spPr>
        <p:txBody>
          <a:bodyPr wrap="square">
            <a:spAutoFit/>
          </a:bodyPr>
          <a:lstStyle/>
          <a:p>
            <a:pPr algn="just">
              <a:spcAft>
                <a:spcPts val="0"/>
              </a:spcAft>
            </a:pPr>
            <a:r>
              <a:rPr lang="kk-KZ" sz="2400" dirty="0">
                <a:latin typeface="Times New Roman" panose="02020603050405020304" pitchFamily="18" charset="0"/>
                <a:ea typeface="Calibri" panose="020F0502020204030204" pitchFamily="34" charset="0"/>
                <a:cs typeface="Times New Roman" panose="02020603050405020304" pitchFamily="18" charset="0"/>
              </a:rPr>
              <a:t>Енді, нақыты мысал келтіріп құрылыс саласының негізгі тауары яғни ғимараттарымен өндірістік құрылымдар арқылы, логистикалық тұрғыда қала мәселесін шешіп көрсек. Атап айтар болсақ, өзімізідің Көкшетау қаламызды мысалға ала отырып логистикалық тұрғыда қарасақ. Біздің, Көкшетауымызда бетке басып мақтанарлық ғимараттары санаулы ғана екендігі айтпасада белгілі, бірақ санаулы болсада бар. Олар, қаламыздағы: «Науан хазірет мешіті», «Достық үйі», </a:t>
            </a:r>
            <a:r>
              <a:rPr lang="kk-KZ" sz="2400" dirty="0" smtClean="0">
                <a:latin typeface="Times New Roman" panose="02020603050405020304" pitchFamily="18" charset="0"/>
                <a:ea typeface="Calibri" panose="020F0502020204030204" pitchFamily="34" charset="0"/>
                <a:cs typeface="Times New Roman" panose="02020603050405020304" pitchFamily="18" charset="0"/>
              </a:rPr>
              <a:t>«Шахмет Құсайынов </a:t>
            </a:r>
            <a:r>
              <a:rPr lang="kk-KZ" sz="2400" dirty="0">
                <a:latin typeface="Times New Roman" panose="02020603050405020304" pitchFamily="18" charset="0"/>
                <a:ea typeface="Calibri" panose="020F0502020204030204" pitchFamily="34" charset="0"/>
                <a:cs typeface="Times New Roman" panose="02020603050405020304" pitchFamily="18" charset="0"/>
              </a:rPr>
              <a:t>атындағы А</a:t>
            </a:r>
            <a:r>
              <a:rPr lang="kk-KZ" sz="2400" dirty="0" smtClean="0">
                <a:latin typeface="Times New Roman" panose="02020603050405020304" pitchFamily="18" charset="0"/>
                <a:ea typeface="Calibri" panose="020F0502020204030204" pitchFamily="34" charset="0"/>
                <a:cs typeface="Times New Roman" panose="02020603050405020304" pitchFamily="18" charset="0"/>
              </a:rPr>
              <a:t>қмола </a:t>
            </a:r>
            <a:r>
              <a:rPr lang="kk-KZ" sz="2400" dirty="0">
                <a:latin typeface="Times New Roman" panose="02020603050405020304" pitchFamily="18" charset="0"/>
                <a:ea typeface="Calibri" panose="020F0502020204030204" pitchFamily="34" charset="0"/>
                <a:cs typeface="Times New Roman" panose="02020603050405020304" pitchFamily="18" charset="0"/>
              </a:rPr>
              <a:t>облыстық қазақ драма </a:t>
            </a:r>
            <a:r>
              <a:rPr lang="kk-KZ" sz="2400" dirty="0" smtClean="0">
                <a:latin typeface="Times New Roman" panose="02020603050405020304" pitchFamily="18" charset="0"/>
                <a:ea typeface="Calibri" panose="020F0502020204030204" pitchFamily="34" charset="0"/>
                <a:cs typeface="Times New Roman" panose="02020603050405020304" pitchFamily="18" charset="0"/>
              </a:rPr>
              <a:t>театры», жуырда </a:t>
            </a:r>
            <a:r>
              <a:rPr lang="kk-KZ" sz="2400" dirty="0">
                <a:latin typeface="Times New Roman" panose="02020603050405020304" pitchFamily="18" charset="0"/>
                <a:ea typeface="Calibri" panose="020F0502020204030204" pitchFamily="34" charset="0"/>
                <a:cs typeface="Times New Roman" panose="02020603050405020304" pitchFamily="18" charset="0"/>
              </a:rPr>
              <a:t>салынған «Неке сарайы» , сонымен қатар «Достық үйі» жанынан салынып жатқан «Церковь» және ең бастысы Көкшетау халқының мақтан тұтар қалаға көрік беріп, атын шығарып тұрған, қаламыздың төріндегі «Алып жазу Көкшетау». Осы атамыш ғимараттармен қазіргі таңда қаламыздың халқыда мақтанышпен қала қонақтарына айта алады, ал қаламызға келуші қонақтар көрген кездерінде тамсанып қарайтындықтары сөзсіз. Ал, бұл әсер болса қаламыздың дамуына әкелетіндігін айтпасада белгілі.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1390163"/>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001027" y="648366"/>
            <a:ext cx="3147461"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92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pic>
        <p:nvPicPr>
          <p:cNvPr id="6146" name="Picture 2" descr="Надпись &amp;quot;Кокшетау&amp;quot;&amp;quot; - карточка пользователя ya.nikt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65" y="745996"/>
            <a:ext cx="3773413" cy="215992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6083167" y="940574"/>
            <a:ext cx="121920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92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rPr>
              <a:t>          </a:t>
            </a:r>
          </a:p>
        </p:txBody>
      </p:sp>
      <p:pic>
        <p:nvPicPr>
          <p:cNvPr id="6150" name="Picture 6" descr="Nauan Khazret mosqu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4439" y="745996"/>
            <a:ext cx="3345831" cy="215992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s://i1.photo.2gis.com/images/geo/201/28288235192623240_279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8466" y="3003552"/>
            <a:ext cx="3773412" cy="242321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8540750" y="2767698"/>
            <a:ext cx="6096000" cy="646331"/>
          </a:xfrm>
          <a:prstGeom prst="rect">
            <a:avLst/>
          </a:prstGeom>
        </p:spPr>
        <p:txBody>
          <a:bodyPr>
            <a:spAutoFit/>
          </a:bodyPr>
          <a:lstStyle/>
          <a:p>
            <a:pPr lvl="0" eaLnBrk="0" fontAlgn="base" hangingPunct="0">
              <a:spcBef>
                <a:spcPct val="0"/>
              </a:spcBef>
              <a:spcAft>
                <a:spcPct val="0"/>
              </a:spcAft>
            </a:pPr>
            <a:r>
              <a:rPr lang="ru-RU" altLang="ru-RU" dirty="0">
                <a:latin typeface="Arial" panose="020B0604020202020204" pitchFamily="34" charset="0"/>
              </a:rPr>
              <a:t>                                                     </a:t>
            </a:r>
          </a:p>
          <a:p>
            <a:pPr lvl="0" eaLnBrk="0" fontAlgn="base" hangingPunct="0">
              <a:spcBef>
                <a:spcPct val="0"/>
              </a:spcBef>
              <a:spcAft>
                <a:spcPct val="0"/>
              </a:spcAft>
            </a:pPr>
            <a:endParaRPr lang="ru-RU" altLang="ru-RU" dirty="0">
              <a:latin typeface="Arial" panose="020B0604020202020204" pitchFamily="34" charset="0"/>
            </a:endParaRPr>
          </a:p>
        </p:txBody>
      </p:sp>
      <p:pic>
        <p:nvPicPr>
          <p:cNvPr id="6154" name="Picture 10" descr="https://i1.photo.2gis.com/images/branch/201/28288235193547524_24df.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8656" y="2994256"/>
            <a:ext cx="3391614" cy="2510192"/>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https://i.ytimg.com/vi/Qg21etlF_cY/maxresdefault.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02832" y="745997"/>
            <a:ext cx="3175384" cy="2159926"/>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https://stron.kz/wp-content/uploads/2016/06/01-4.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94380" y="3003553"/>
            <a:ext cx="3195255" cy="2500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888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180</TotalTime>
  <Words>798</Words>
  <Application>Microsoft Office PowerPoint</Application>
  <PresentationFormat>Широкоэкранный</PresentationFormat>
  <Paragraphs>33</Paragraphs>
  <Slides>13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Calibri</vt:lpstr>
      <vt:lpstr>Garamond</vt:lpstr>
      <vt:lpstr>Times New Roman</vt:lpstr>
      <vt:lpstr>Натуральные материалы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HP</dc:creator>
  <cp:lastModifiedBy>HP</cp:lastModifiedBy>
  <cp:revision>16</cp:revision>
  <dcterms:created xsi:type="dcterms:W3CDTF">2020-05-06T13:52:00Z</dcterms:created>
  <dcterms:modified xsi:type="dcterms:W3CDTF">2020-05-10T09:16:28Z</dcterms:modified>
</cp:coreProperties>
</file>