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0"/>
  </p:notesMasterIdLst>
  <p:sldIdLst>
    <p:sldId id="422" r:id="rId2"/>
    <p:sldId id="367" r:id="rId3"/>
    <p:sldId id="423" r:id="rId4"/>
    <p:sldId id="424" r:id="rId5"/>
    <p:sldId id="372" r:id="rId6"/>
    <p:sldId id="417" r:id="rId7"/>
    <p:sldId id="370" r:id="rId8"/>
    <p:sldId id="373" r:id="rId9"/>
    <p:sldId id="377" r:id="rId10"/>
    <p:sldId id="375" r:id="rId11"/>
    <p:sldId id="378" r:id="rId12"/>
    <p:sldId id="428" r:id="rId13"/>
    <p:sldId id="371" r:id="rId14"/>
    <p:sldId id="296" r:id="rId15"/>
    <p:sldId id="380" r:id="rId16"/>
    <p:sldId id="404" r:id="rId17"/>
    <p:sldId id="395" r:id="rId18"/>
    <p:sldId id="394" r:id="rId19"/>
    <p:sldId id="387" r:id="rId20"/>
    <p:sldId id="396" r:id="rId21"/>
    <p:sldId id="314" r:id="rId22"/>
    <p:sldId id="315" r:id="rId23"/>
    <p:sldId id="319" r:id="rId24"/>
    <p:sldId id="322" r:id="rId25"/>
    <p:sldId id="338" r:id="rId26"/>
    <p:sldId id="326" r:id="rId27"/>
    <p:sldId id="339" r:id="rId28"/>
    <p:sldId id="411" r:id="rId29"/>
    <p:sldId id="403" r:id="rId30"/>
    <p:sldId id="405" r:id="rId31"/>
    <p:sldId id="412" r:id="rId32"/>
    <p:sldId id="429" r:id="rId33"/>
    <p:sldId id="431" r:id="rId34"/>
    <p:sldId id="430" r:id="rId35"/>
    <p:sldId id="432" r:id="rId36"/>
    <p:sldId id="433" r:id="rId37"/>
    <p:sldId id="434" r:id="rId38"/>
    <p:sldId id="43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CC33"/>
    <a:srgbClr val="003300"/>
    <a:srgbClr val="FF9900"/>
    <a:srgbClr val="FF00FF"/>
    <a:srgbClr val="0000FF"/>
    <a:srgbClr val="FFCC66"/>
    <a:srgbClr val="FF9933"/>
    <a:srgbClr val="FF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B7D69-228B-4B06-A1CC-321CC9BECD43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CC17-F9AD-4C84-BD21-D5FECB8F0E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EDA84-D2A9-4BCF-A997-670FBF2A1CF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://dvjhsyre.blogspot.ca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836712"/>
            <a:ext cx="8136904" cy="532859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Школьное исследование 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в </a:t>
            </a:r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XXI</a:t>
            </a:r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веке: 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время менять и меняться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********</a:t>
            </a:r>
          </a:p>
          <a:p>
            <a:pPr algn="ctr"/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School research in the XXI century: </a:t>
            </a:r>
            <a:endParaRPr lang="ru-RU" sz="112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 for changing</a:t>
            </a:r>
            <a:endParaRPr lang="ru-RU" sz="112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6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r"/>
            <a:endParaRPr lang="en-US" sz="6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en-US" sz="6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58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6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6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Щербина Вероника Александровна,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учитель биологии 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КГУ «Школа-гимназия №4 </a:t>
            </a:r>
            <a:r>
              <a:rPr lang="ru-RU" sz="6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им.Л.Н.Толстого</a:t>
            </a:r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города </a:t>
            </a:r>
            <a:r>
              <a:rPr lang="ru-RU" sz="6000" b="1" dirty="0" err="1" smtClean="0">
                <a:latin typeface="Courier New" pitchFamily="49" charset="0"/>
                <a:cs typeface="Courier New" pitchFamily="49" charset="0"/>
              </a:rPr>
              <a:t>Степногорск</a:t>
            </a:r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 отдела образования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по </a:t>
            </a:r>
            <a:r>
              <a:rPr lang="kk-KZ" sz="6000" b="1" dirty="0" smtClean="0">
                <a:latin typeface="Courier New" pitchFamily="49" charset="0"/>
                <a:cs typeface="Courier New" pitchFamily="49" charset="0"/>
              </a:rPr>
              <a:t>городу Степногорск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управления образования </a:t>
            </a:r>
            <a:r>
              <a:rPr lang="ru-RU" sz="6000" b="1" dirty="0" err="1" smtClean="0">
                <a:latin typeface="Courier New" pitchFamily="49" charset="0"/>
                <a:cs typeface="Courier New" pitchFamily="49" charset="0"/>
              </a:rPr>
              <a:t>Акмолинской</a:t>
            </a:r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 области</a:t>
            </a:r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»</a:t>
            </a:r>
          </a:p>
          <a:p>
            <a:pPr algn="r"/>
            <a:endParaRPr lang="ru-RU" sz="51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106984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ECOLOGICAL EDUCATION</a:t>
            </a:r>
            <a:endParaRPr lang="ru-RU" sz="32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403" name="Picture 3" descr="C:\Users\Вероника\Desktop\ФоТоГрАфИи\ФОТО детей\IMG_1820.JPG"/>
          <p:cNvPicPr>
            <a:picLocks noChangeAspect="1" noChangeArrowheads="1"/>
          </p:cNvPicPr>
          <p:nvPr/>
        </p:nvPicPr>
        <p:blipFill>
          <a:blip r:embed="rId2" cstate="print"/>
          <a:srcRect r="3509"/>
          <a:stretch>
            <a:fillRect/>
          </a:stretch>
        </p:blipFill>
        <p:spPr bwMode="auto">
          <a:xfrm>
            <a:off x="5364088" y="980728"/>
            <a:ext cx="3543552" cy="244827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04" name="Picture 4" descr="C:\Users\Вероника\Desktop\ФоТоГрАфИи\ФОТО детей\IMG_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3888432" cy="2592288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02" name="Picture 2" descr="C:\Users\Вероника\Desktop\ФоТоГрАфИи\Семинар биологов 27.11.2016\Тренинг\IMG_0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861048"/>
            <a:ext cx="3960440" cy="2640293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755577" y="4653136"/>
            <a:ext cx="2952328" cy="1799903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UNIVERSAL EDUCATION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3"/>
            <a:ext cx="8424936" cy="237626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"Practice is one of the most important directions in STEM-training”.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9512" y="4437112"/>
            <a:ext cx="8712968" cy="15121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64008" marR="0" lvl="0" indent="0" algn="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"Guidelines for the implementation of STEM education”, Astana, 2017 [p.219].</a:t>
            </a:r>
          </a:p>
          <a:p>
            <a:pPr marL="64008" marR="0" lvl="0" indent="0" algn="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Our problems </a:t>
            </a:r>
            <a:br>
              <a:rPr lang="en-US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 teaching and learning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SCIENCE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7544" y="2132856"/>
            <a:ext cx="2448272" cy="432048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Integration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4450" name="Picture 2" descr="C:\Users\Вероника\Desktop\photodune-44069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276872"/>
            <a:ext cx="2227874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467544" y="2780928"/>
            <a:ext cx="2880320" cy="1728192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Communication of school 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and Local Community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467544" y="4725144"/>
            <a:ext cx="2448272" cy="792088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Ecological Education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467544" y="5733256"/>
            <a:ext cx="2448272" cy="720080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Practical Direction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6156176" y="3356992"/>
            <a:ext cx="2498576" cy="1080120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SUCCESS FOR STUDENTS</a:t>
            </a: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6156176" y="2132856"/>
            <a:ext cx="2498576" cy="936104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SYSTEM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OF WORK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5724128" y="4653136"/>
            <a:ext cx="2930624" cy="1800200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LEVEL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(English)</a:t>
            </a:r>
          </a:p>
        </p:txBody>
      </p:sp>
      <p:pic>
        <p:nvPicPr>
          <p:cNvPr id="36" name="Picture 2" descr="C:\Users\Вероника\Desktop\ВСЕ МАТЕРИАЛЫ 2016-2017\Мой рабочий стол 2015-2016\Школьная КАМПАНИЯ Энергосбережение\Эмблема Нурлан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725144"/>
            <a:ext cx="1717679" cy="1753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4452" name="Picture 4" descr="C:\Users\Вероника\Desktop\depositphotos_9135798-stock-photo-red-exclamation-mark-round-ic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1988840"/>
            <a:ext cx="628328" cy="628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4" descr="C:\Users\Вероника\Desktop\depositphotos_9135798-stock-photo-red-exclamation-mark-round-ic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3933056"/>
            <a:ext cx="628328" cy="628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4" descr="C:\Users\Вероника\Desktop\depositphotos_9135798-stock-photo-red-exclamation-mark-round-ic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6021288"/>
            <a:ext cx="628328" cy="628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FBbInA-MV7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92696"/>
            <a:ext cx="6295022" cy="419668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3108" r="24468" b="42185"/>
          <a:stretch>
            <a:fillRect/>
          </a:stretch>
        </p:blipFill>
        <p:spPr bwMode="auto">
          <a:xfrm>
            <a:off x="4499992" y="4653136"/>
            <a:ext cx="4418673" cy="18002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4596" t="2724" r="25694" b="80934"/>
          <a:stretch>
            <a:fillRect/>
          </a:stretch>
        </p:blipFill>
        <p:spPr bwMode="auto">
          <a:xfrm>
            <a:off x="611560" y="4797152"/>
            <a:ext cx="5040560" cy="664689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905" t="3099" r="22808" b="69013"/>
          <a:stretch>
            <a:fillRect/>
          </a:stretch>
        </p:blipFill>
        <p:spPr bwMode="auto">
          <a:xfrm>
            <a:off x="611560" y="5589240"/>
            <a:ext cx="5040560" cy="106443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21429" t="21164" r="22619" b="8995"/>
          <a:stretch>
            <a:fillRect/>
          </a:stretch>
        </p:blipFill>
        <p:spPr bwMode="auto">
          <a:xfrm>
            <a:off x="6372200" y="2708920"/>
            <a:ext cx="2563921" cy="18002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 l="24074" t="77131" r="25926" b="7819"/>
          <a:stretch>
            <a:fillRect/>
          </a:stretch>
        </p:blipFill>
        <p:spPr bwMode="auto">
          <a:xfrm>
            <a:off x="5868144" y="3861048"/>
            <a:ext cx="2788062" cy="47205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Вероника\Desktop\Мой рабочий стол 2015-2016\НАШ ПРОЕКТ 2016-2017\Школа зимо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1" y="817126"/>
            <a:ext cx="2520279" cy="174777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Вероника\Desktop\ВСЕ МАТЕРИАЛЫ 2016-2017\Мой рабочий стол 2015-2016\Школьная КАМПАНИЯ Энергосбережение\Эмблема Нурланов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5752117"/>
            <a:ext cx="968791" cy="989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kuS9rgpJ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42974" y="0"/>
            <a:ext cx="10787106" cy="7163313"/>
          </a:xfrm>
          <a:prstGeom prst="rect">
            <a:avLst/>
          </a:prstGeom>
        </p:spPr>
      </p:pic>
      <p:pic>
        <p:nvPicPr>
          <p:cNvPr id="5" name="Содержимое 4" descr="111111111111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3786190"/>
            <a:ext cx="3829048" cy="1495597"/>
          </a:xfrm>
        </p:spPr>
      </p:pic>
      <p:pic>
        <p:nvPicPr>
          <p:cNvPr id="8" name="Рисунок 7" descr="Logotip_MoROS_tsve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4214818"/>
            <a:ext cx="2326144" cy="2428868"/>
          </a:xfrm>
          <a:prstGeom prst="rect">
            <a:avLst/>
          </a:prstGeom>
        </p:spPr>
      </p:pic>
      <p:pic>
        <p:nvPicPr>
          <p:cNvPr id="9" name="Рисунок 8" descr="Rightschool_emblem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3857628"/>
            <a:ext cx="2286016" cy="229714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836712"/>
            <a:ext cx="4546848" cy="1512168"/>
          </a:xfrm>
          <a:ln w="38100">
            <a:solidFill>
              <a:srgbClr val="006600"/>
            </a:solidFill>
          </a:ln>
        </p:spPr>
        <p:txBody>
          <a:bodyPr>
            <a:normAutofit/>
          </a:bodyPr>
          <a:lstStyle/>
          <a:p>
            <a:pPr marL="85725" indent="0" algn="ctr">
              <a:buNone/>
            </a:pPr>
            <a:r>
              <a:rPr lang="en-US" sz="24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School Project </a:t>
            </a:r>
          </a:p>
          <a:p>
            <a:pPr marL="85725" indent="0" algn="ctr">
              <a:buNone/>
            </a:pPr>
            <a:r>
              <a:rPr lang="en-US" sz="24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for Application </a:t>
            </a:r>
          </a:p>
          <a:p>
            <a:pPr marL="85725" indent="0" algn="ctr">
              <a:buNone/>
            </a:pPr>
            <a:r>
              <a:rPr lang="en-US" sz="24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of Recourses and Energy </a:t>
            </a:r>
            <a:endParaRPr lang="ru-RU" sz="24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2134313" cy="21452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2976"/>
            <a:ext cx="3918693" cy="1859054"/>
          </a:xfrm>
          <a:prstGeom prst="rect">
            <a:avLst/>
          </a:prstGeom>
        </p:spPr>
      </p:pic>
      <p:pic>
        <p:nvPicPr>
          <p:cNvPr id="7" name="Содержимое 3" descr="h4AczgzT2r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140968"/>
            <a:ext cx="4615805" cy="324036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139952" y="2492896"/>
            <a:ext cx="4608512" cy="432048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https://naturvernforbundet.no/international/spare/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55576" y="5301208"/>
            <a:ext cx="2808312" cy="1080120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>
            <a:normAutofit lnSpcReduction="10000"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since 1996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▪ 17 states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50000 students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Вероника\Desktop\Мой рабочий стол 2015-2016\НАШ ПРОЕКТ 2016-2017\Нурланов Статья Престиж 17.12. 2015 о Дне волонтера\IMG_3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4006879" cy="275849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rnkw7LkNM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80728"/>
            <a:ext cx="3833134" cy="273630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_00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5" y="3861048"/>
            <a:ext cx="4007101" cy="266429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" descr="C:\Users\Сергей\Desktop\zqewvNeDG2w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r="4557"/>
          <a:stretch>
            <a:fillRect/>
          </a:stretch>
        </p:blipFill>
        <p:spPr bwMode="auto">
          <a:xfrm>
            <a:off x="4572000" y="3861048"/>
            <a:ext cx="3815831" cy="266429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Вероника\Desktop\Форум 14.09.2016\20160915_104111.jpg"/>
          <p:cNvPicPr>
            <a:picLocks noChangeAspect="1" noChangeArrowheads="1"/>
          </p:cNvPicPr>
          <p:nvPr/>
        </p:nvPicPr>
        <p:blipFill>
          <a:blip r:embed="rId2" cstate="print"/>
          <a:srcRect t="4844"/>
          <a:stretch>
            <a:fillRect/>
          </a:stretch>
        </p:blipFill>
        <p:spPr bwMode="auto">
          <a:xfrm>
            <a:off x="467544" y="1556792"/>
            <a:ext cx="2880320" cy="4872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7" name="Picture 3" descr="C:\Users\Вероника\Desktop\Семинар 21.10.2016\20161021_133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0648"/>
            <a:ext cx="499255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C:\Users\Вероника\Desktop\Тренинг МоРОС 15.10.2016\IMG_09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212977"/>
            <a:ext cx="4958607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6498" name="Picture 2" descr="C:\Users\Вероника\Desktop\newsparelogofinal.png (fullscreen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76672"/>
            <a:ext cx="3048000" cy="10112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LgFjjbNtn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3996444" cy="266429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https://pp.userapi.com/c638122/v638122999/2fbc1/4jD5ew0xQF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836712"/>
            <a:ext cx="3875778" cy="266429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s://pp.userapi.com/c637222/v637222999/3f5f2/ukZ3X0uahk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4"/>
            <a:ext cx="4104456" cy="2523599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s://pp.userapi.com/c638719/v638719695/31b99/rFbaMh47HMY.jpg"/>
          <p:cNvPicPr>
            <a:picLocks noChangeAspect="1" noChangeArrowheads="1"/>
          </p:cNvPicPr>
          <p:nvPr/>
        </p:nvPicPr>
        <p:blipFill>
          <a:blip r:embed="rId5" cstate="print"/>
          <a:srcRect t="6655"/>
          <a:stretch>
            <a:fillRect/>
          </a:stretch>
        </p:blipFill>
        <p:spPr bwMode="auto">
          <a:xfrm>
            <a:off x="4499992" y="3645024"/>
            <a:ext cx="3600400" cy="253109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ysUhpBB_j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764704"/>
            <a:ext cx="3761045" cy="280831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_0236.JPG"/>
          <p:cNvPicPr>
            <a:picLocks noChangeAspect="1"/>
          </p:cNvPicPr>
          <p:nvPr/>
        </p:nvPicPr>
        <p:blipFill>
          <a:blip r:embed="rId3" cstate="print"/>
          <a:srcRect t="5102"/>
          <a:stretch>
            <a:fillRect/>
          </a:stretch>
        </p:blipFill>
        <p:spPr>
          <a:xfrm>
            <a:off x="4283968" y="764704"/>
            <a:ext cx="3975825" cy="280831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DnB_hD64y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789040"/>
            <a:ext cx="3689444" cy="259928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Вероника\Desktop\ОблЭкоОлимп 29-30.03. 2017 - копия\20170330_103925.jpg"/>
          <p:cNvPicPr>
            <a:picLocks noChangeAspect="1" noChangeArrowheads="1"/>
          </p:cNvPicPr>
          <p:nvPr/>
        </p:nvPicPr>
        <p:blipFill>
          <a:blip r:embed="rId5" cstate="print"/>
          <a:srcRect l="6482" r="9299"/>
          <a:stretch>
            <a:fillRect/>
          </a:stretch>
        </p:blipFill>
        <p:spPr bwMode="auto">
          <a:xfrm>
            <a:off x="4932040" y="3789040"/>
            <a:ext cx="3851920" cy="2592288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07336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8856984" cy="3744416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en-US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Only those ideas </a:t>
            </a:r>
          </a:p>
          <a:p>
            <a:pPr algn="r"/>
            <a:r>
              <a:rPr lang="en-US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that are internally experienced </a:t>
            </a:r>
          </a:p>
          <a:p>
            <a:pPr algn="r"/>
            <a:r>
              <a:rPr lang="en-US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are true.</a:t>
            </a:r>
          </a:p>
          <a:p>
            <a:pPr algn="r"/>
            <a:endParaRPr lang="en-US" sz="5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en-US" sz="5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58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en-US" sz="51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Romain</a:t>
            </a:r>
            <a:r>
              <a:rPr lang="en-US" sz="5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 Rolland,</a:t>
            </a:r>
            <a:endParaRPr lang="ru-RU" sz="5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en-US" sz="5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French writer, public figure</a:t>
            </a:r>
            <a:endParaRPr lang="ru-RU" sz="5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51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6018" name="Picture 2" descr="https://pp.userapi.com/c637421/v637421090/2fb32/j7_Kdhvl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891" y="692696"/>
            <a:ext cx="3890873" cy="2592288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UB6Eu7p3k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576" y="692696"/>
            <a:ext cx="4189720" cy="2592288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s://pp.userapi.com/c626316/v626316241/62df8/Rup5JgiUE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324" y="3501008"/>
            <a:ext cx="4209180" cy="273630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s://pp.userapi.com/c637421/v637421090/2fb2a/523yM-bnLl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01008"/>
            <a:ext cx="388843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50918_0908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49" y="0"/>
            <a:ext cx="4405023" cy="7831153"/>
          </a:xfrm>
          <a:prstGeom prst="rect">
            <a:avLst/>
          </a:prstGeom>
        </p:spPr>
      </p:pic>
      <p:pic>
        <p:nvPicPr>
          <p:cNvPr id="5" name="Рисунок 4" descr="20150918_0909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2492" y="0"/>
            <a:ext cx="4279583" cy="7608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68144" y="260648"/>
            <a:ext cx="2880320" cy="1152128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October 2015 </a:t>
            </a:r>
          </a:p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150000 </a:t>
            </a:r>
            <a:r>
              <a:rPr lang="en-US" sz="2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tenge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2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4826" y="0"/>
            <a:ext cx="10287001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ероника\Desktop\Мой рабочий стол 2015-2016\Караганда Меньше мусора 2015\Проекты стендов МоРОС\20160516_115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5982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12160" y="5229200"/>
            <a:ext cx="2880320" cy="1152128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April 2016 </a:t>
            </a:r>
          </a:p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90000 </a:t>
            </a:r>
            <a:r>
              <a:rPr lang="en-US" sz="2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tenge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7544" y="4653136"/>
            <a:ext cx="8352928" cy="18002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2" descr="C:\Users\Вероника\Desktop\Мой рабочий стол 2015-2016\Water in aul Конкурс 2016\Water in aul 12-15.06.2016\20160614_121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836712"/>
            <a:ext cx="9468544" cy="53260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92080" y="1052736"/>
            <a:ext cx="2880320" cy="1152128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June 2017 </a:t>
            </a:r>
          </a:p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300000 </a:t>
            </a:r>
            <a:r>
              <a:rPr lang="en-US" sz="2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tenge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ероника\Desktop\Мой рабочий стол 2015-2016\Water in aul Конкурс 2016\20161004_192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793955" y="920733"/>
            <a:ext cx="8128057" cy="4572032"/>
          </a:xfrm>
          <a:prstGeom prst="rect">
            <a:avLst/>
          </a:prstGeom>
          <a:noFill/>
        </p:spPr>
      </p:pic>
      <p:pic>
        <p:nvPicPr>
          <p:cNvPr id="5" name="Picture 2" descr="C:\Users\Вероника\Desktop\Как было\20160531_103558.jpg"/>
          <p:cNvPicPr>
            <a:picLocks noChangeAspect="1" noChangeArrowheads="1"/>
          </p:cNvPicPr>
          <p:nvPr/>
        </p:nvPicPr>
        <p:blipFill>
          <a:blip r:embed="rId3" cstate="print"/>
          <a:srcRect t="13889"/>
          <a:stretch>
            <a:fillRect/>
          </a:stretch>
        </p:blipFill>
        <p:spPr bwMode="auto">
          <a:xfrm>
            <a:off x="-1" y="0"/>
            <a:ext cx="4572001" cy="6999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67544" y="5733256"/>
            <a:ext cx="3672408" cy="936104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before project implementation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5733256"/>
            <a:ext cx="3672408" cy="936104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after project implementation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IMG_07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260647"/>
            <a:ext cx="9649072" cy="6432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ероника\Desktop\Мой рабочий стол 2015-2016\Water in aul Конкурс 2016\20160331_0907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14470"/>
            <a:ext cx="9144000" cy="5143500"/>
          </a:xfrm>
          <a:prstGeom prst="rect">
            <a:avLst/>
          </a:prstGeom>
          <a:noFill/>
        </p:spPr>
      </p:pic>
      <p:pic>
        <p:nvPicPr>
          <p:cNvPr id="9218" name="Picture 2" descr="C:\Users\ACER-PC\Desktop\1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572596" cy="364333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2276872"/>
            <a:ext cx="2808312" cy="936104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before project implementation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3717032"/>
            <a:ext cx="3672408" cy="936104"/>
          </a:xfrm>
          <a:prstGeom prst="rect">
            <a:avLst/>
          </a:prstGeom>
          <a:solidFill>
            <a:schemeClr val="bg1"/>
          </a:solidFill>
          <a:ln w="38100">
            <a:solidFill>
              <a:srgbClr val="00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after project implementation</a:t>
            </a:r>
            <a:endParaRPr lang="ru-RU" sz="20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784976" cy="936104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The international collaboration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572000" y="1844824"/>
            <a:ext cx="4032448" cy="792088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>
            <a:normAutofit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Don Valley High School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(Toronto, Canada)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780928"/>
            <a:ext cx="4032448" cy="432048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u="sng" dirty="0" smtClean="0">
                <a:solidFill>
                  <a:srgbClr val="FFFF00"/>
                </a:solidFill>
                <a:hlinkClick r:id="rId2"/>
              </a:rPr>
              <a:t>http://dvjhsyre.blogspot.ca/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347864" y="1844824"/>
            <a:ext cx="1058416" cy="1368152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2015-2016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572000" y="3429000"/>
            <a:ext cx="4032448" cy="432048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>
            <a:normAutofit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Madagascar</a:t>
            </a: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 l="33483" t="27091" r="38186" b="34752"/>
          <a:stretch>
            <a:fillRect/>
          </a:stretch>
        </p:blipFill>
        <p:spPr bwMode="auto">
          <a:xfrm>
            <a:off x="6804248" y="3501008"/>
            <a:ext cx="1996062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347864" y="3429000"/>
            <a:ext cx="1058416" cy="1368152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2016-2017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 l="15790" t="3119" r="28070" b="30345"/>
          <a:stretch>
            <a:fillRect/>
          </a:stretch>
        </p:blipFill>
        <p:spPr bwMode="auto">
          <a:xfrm>
            <a:off x="4572000" y="4005065"/>
            <a:ext cx="2160240" cy="1440159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347864" y="5013176"/>
            <a:ext cx="1058416" cy="1368152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2017-2018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572000" y="5589240"/>
            <a:ext cx="4032448" cy="792088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>
            <a:normAutofit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The first General Lyceum (</a:t>
            </a:r>
            <a:r>
              <a:rPr lang="en-US" sz="2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Trikala</a:t>
            </a: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, Greece)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79512" y="1916832"/>
            <a:ext cx="2952328" cy="4464496"/>
          </a:xfrm>
          <a:prstGeom prst="rect">
            <a:avLst/>
          </a:prstGeom>
          <a:ln w="38100">
            <a:solidFill>
              <a:srgbClr val="006600"/>
            </a:solidFill>
            <a:prstDash val="solid"/>
          </a:ln>
        </p:spPr>
        <p:txBody>
          <a:bodyPr vert="horz">
            <a:normAutofit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▪Joint research (correspondence);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Webinars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and videoconferences;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Joint pages in social networks;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Creation of joint media products (articles, video reportage, photo-report)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lang="en-US" sz="2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lang="en-US" sz="2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476672"/>
            <a:ext cx="3839344" cy="3024335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The total amount for three years </a:t>
            </a:r>
            <a:b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is more than </a:t>
            </a:r>
            <a:b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1 million </a:t>
            </a:r>
            <a:b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4000" b="1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tenge</a:t>
            </a:r>
            <a:endParaRPr lang="ru-RU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437112"/>
            <a:ext cx="8147248" cy="187220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Implementation of practical projects </a:t>
            </a:r>
          </a:p>
          <a:p>
            <a:pPr algn="ctr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 the field of resource and energy conservation in the educational institution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7522" name="Picture 2" descr="C:\Users\Вероника\Desktop\ЭКО АКТИВНОСТИ 2017-2018\Гетманец Обл Каз Конкурс Октябрь 2017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04664"/>
            <a:ext cx="2784309" cy="208823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523" name="Picture 3" descr="C:\Users\Вероника\Desktop\ЭКО АКТИВНОСТИ 2017-2018\Журнал Эко Алем Балтабаев Тамерлан ШГ4 Степногорск\Фото\20170330_140227.jpg"/>
          <p:cNvPicPr>
            <a:picLocks noChangeAspect="1" noChangeArrowheads="1"/>
          </p:cNvPicPr>
          <p:nvPr/>
        </p:nvPicPr>
        <p:blipFill>
          <a:blip r:embed="rId3" cstate="print"/>
          <a:srcRect t="4327" b="28606"/>
          <a:stretch>
            <a:fillRect/>
          </a:stretch>
        </p:blipFill>
        <p:spPr bwMode="auto">
          <a:xfrm>
            <a:off x="467544" y="1052736"/>
            <a:ext cx="2016224" cy="2403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Вероника\Desktop\ВСЕ МАТЕРИАЛЫ 2016-2017\Мой рабочий стол 2015-2016\Школьная КАМПАНИЯ Энергосбережение\Эмблема Нурлан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636912"/>
            <a:ext cx="1296144" cy="1323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58112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Рисунок 4" descr="LkuS9rgpJRI.jpg"/>
          <p:cNvPicPr>
            <a:picLocks noChangeAspect="1"/>
          </p:cNvPicPr>
          <p:nvPr/>
        </p:nvPicPr>
        <p:blipFill>
          <a:blip r:embed="rId2" cstate="print"/>
          <a:srcRect b="34425"/>
          <a:stretch>
            <a:fillRect/>
          </a:stretch>
        </p:blipFill>
        <p:spPr>
          <a:xfrm>
            <a:off x="2555776" y="2996952"/>
            <a:ext cx="3965359" cy="1726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11560" y="692697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Implementation </a:t>
            </a:r>
          </a:p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of the environmental component </a:t>
            </a:r>
          </a:p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of the educational process </a:t>
            </a:r>
          </a:p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in the school community</a:t>
            </a:r>
            <a:endParaRPr lang="ru-RU" sz="3200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5013176"/>
            <a:ext cx="89289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err="1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Veronika</a:t>
            </a:r>
            <a:r>
              <a:rPr lang="en-US" sz="2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Chsherbina</a:t>
            </a:r>
            <a:r>
              <a:rPr lang="en-US" sz="2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algn="ctr"/>
            <a:r>
              <a:rPr lang="en-US" sz="2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SI “School-gymnasium #4 named after Leo Tolstoy”</a:t>
            </a:r>
          </a:p>
          <a:p>
            <a:pPr algn="ctr"/>
            <a:r>
              <a:rPr lang="en-US" sz="2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 err="1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Stepnogorsk</a:t>
            </a:r>
            <a:r>
              <a:rPr lang="en-US" sz="2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, Kazakhstan)</a:t>
            </a:r>
            <a:endParaRPr lang="ru-RU" sz="2200" b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H:\Эмблема 4 шк.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24944"/>
            <a:ext cx="1837714" cy="1798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0" name="Picture 2" descr="C:\Users\Вероника\Desktop\ВСЕ МАТЕРИАЛЫ 2016-2017\Мой рабочий стол 2015-2016\Школьная КАМПАНИЯ Энергосбережение\Эмблема Нурлан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996952"/>
            <a:ext cx="1717679" cy="1753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4149080"/>
            <a:ext cx="4032448" cy="2088232"/>
          </a:xfrm>
          <a:ln w="38100">
            <a:solidFill>
              <a:srgbClr val="006600"/>
            </a:solidFill>
          </a:ln>
        </p:spPr>
        <p:txBody>
          <a:bodyPr>
            <a:normAutofit lnSpcReduction="10000"/>
          </a:bodyPr>
          <a:lstStyle/>
          <a:p>
            <a:pPr marL="85725" indent="23813" algn="ctr">
              <a:buNone/>
            </a:pPr>
            <a:r>
              <a:rPr lang="en-US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International program </a:t>
            </a:r>
            <a:endParaRPr lang="ru-RU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marL="85725" indent="23813" algn="ctr">
              <a:buNone/>
            </a:pPr>
            <a:r>
              <a:rPr lang="en-US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"Young Reporters for the Environment"</a:t>
            </a:r>
            <a:endParaRPr lang="ru-RU" b="1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Picture 4" descr="F:\!!!НАВЕСТИ ПОРЯДОК\Backup_Mariya Savitskaya\2008_2013 Photos\2014\МоРОС\Меньше мусора\Тренинг в Степногорске 26 апреля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5347" y="764704"/>
            <a:ext cx="3996444" cy="266429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лог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1520" y="908720"/>
            <a:ext cx="1887538" cy="1971675"/>
          </a:xfrm>
          <a:prstGeom prst="rect">
            <a:avLst/>
          </a:prstGeom>
        </p:spPr>
      </p:pic>
      <p:pic>
        <p:nvPicPr>
          <p:cNvPr id="18433" name="Picture 1" descr="C:\Users\Вероника\Desktop\rW41mYQvtW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4176464" cy="295289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2339752" y="836712"/>
            <a:ext cx="2160240" cy="2304256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>
            <a:normAutofit fontScale="92500" lnSpcReduction="10000"/>
          </a:bodyPr>
          <a:lstStyle/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for young people from 11 to 21 years old</a:t>
            </a: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▪ </a:t>
            </a: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34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contries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85725" marR="0" lvl="0" indent="0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en-US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▪ about local ecological problem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3573016"/>
            <a:ext cx="4032448" cy="432048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http://www.yre.global/</a:t>
            </a:r>
            <a:endParaRPr lang="ru-RU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Вероника\Desktop\VASDdGDmx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7"/>
            <a:ext cx="4992554" cy="280831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1" name="Picture 3" descr="C:\Users\Вероника\Desktop\m3Qj7ShDcm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7909" y="3645024"/>
            <a:ext cx="5095211" cy="286605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2" name="Picture 4" descr="C:\Users\Вероника\Desktop\KOWhj7O-5_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908720"/>
            <a:ext cx="3360086" cy="2240285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3" name="Picture 5" descr="C:\Users\Вероника\Desktop\tMi1Gmi3O8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861048"/>
            <a:ext cx="3401620" cy="226797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 descr="C:\Users\Вероника\Desktop\Проект STEM Jana Talap 2021\РЕЗЮМЕ STEM Щербина В.А. Степногорск\Документы, подтверждающие STEM-активность педагога Щербины В.А\Стажировка в США-2019 Teaching STEM in English  Щербина В.А.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132856"/>
            <a:ext cx="3240360" cy="444982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Вероника\Desktop\ФоТоГрАфИи\США 2019\20190429_093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76" y="2132856"/>
            <a:ext cx="400279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C:\Users\Вероника\Desktop\ФоТоГрАфИи\США 2019\20190426_104805.jpg"/>
          <p:cNvPicPr>
            <a:picLocks noChangeAspect="1" noChangeArrowheads="1"/>
          </p:cNvPicPr>
          <p:nvPr/>
        </p:nvPicPr>
        <p:blipFill>
          <a:blip r:embed="rId4" cstate="print"/>
          <a:srcRect r="13089"/>
          <a:stretch>
            <a:fillRect/>
          </a:stretch>
        </p:blipFill>
        <p:spPr bwMode="auto">
          <a:xfrm>
            <a:off x="179512" y="4293096"/>
            <a:ext cx="4032250" cy="2255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Вероника\Desktop\ФоТоГрАфИи\США 2019\20190508_1558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564904"/>
            <a:ext cx="1646238" cy="338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 descr="C:\Users\Вероника\Desktop\ФоТоГрАфИи\США 2019\20190423_105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83688" cy="446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Picture 2" descr="C:\Users\Вероника\Desktop\ФоТоГрАфИи\США 2019\20190429_085321.jpg"/>
          <p:cNvPicPr>
            <a:picLocks noChangeAspect="1" noChangeArrowheads="1"/>
          </p:cNvPicPr>
          <p:nvPr/>
        </p:nvPicPr>
        <p:blipFill>
          <a:blip r:embed="rId2" cstate="print"/>
          <a:srcRect l="28194"/>
          <a:stretch>
            <a:fillRect/>
          </a:stretch>
        </p:blipFill>
        <p:spPr bwMode="auto">
          <a:xfrm>
            <a:off x="1187624" y="1988840"/>
            <a:ext cx="6789319" cy="45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 descr="C:\Users\Вероника\Desktop\ФоТоГрАфИи\США 2019\20190426_095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83688" cy="446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Picture 2" descr="C:\Users\Вероника\Desktop\ФоТоГрАфИи\США 2019\20190502_102420.jpg"/>
          <p:cNvPicPr>
            <a:picLocks noChangeAspect="1" noChangeArrowheads="1"/>
          </p:cNvPicPr>
          <p:nvPr/>
        </p:nvPicPr>
        <p:blipFill>
          <a:blip r:embed="rId2" cstate="print"/>
          <a:srcRect l="8839"/>
          <a:stretch>
            <a:fillRect/>
          </a:stretch>
        </p:blipFill>
        <p:spPr bwMode="auto">
          <a:xfrm>
            <a:off x="323528" y="2060848"/>
            <a:ext cx="8625086" cy="459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International Visitor Leadership Program</a:t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“Teaching STEM in English”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(April 22 – May 10, 2019)</a:t>
            </a:r>
            <a:endParaRPr lang="ru-RU" sz="24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 descr="C:\Users\Вероника\Desktop\ФоТоГрАфИи\США 2019\20190502_0938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8" y="2060848"/>
            <a:ext cx="9183688" cy="446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836712"/>
            <a:ext cx="8136904" cy="532859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Школьное исследование 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в </a:t>
            </a:r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XXI</a:t>
            </a:r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веке: 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время менять и меняться</a:t>
            </a:r>
          </a:p>
          <a:p>
            <a:pPr algn="ctr"/>
            <a:r>
              <a:rPr lang="ru-RU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********</a:t>
            </a:r>
          </a:p>
          <a:p>
            <a:pPr algn="ctr"/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School research in the XXI century: </a:t>
            </a:r>
            <a:endParaRPr lang="ru-RU" sz="112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US" sz="1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 for changing</a:t>
            </a:r>
            <a:endParaRPr lang="ru-RU" sz="112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6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r"/>
            <a:endParaRPr lang="en-US" sz="6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en-US" sz="6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58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6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60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Щербина Вероника Александровна,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учитель биологии 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КГУ «Школа-гимназия №4 </a:t>
            </a:r>
            <a:r>
              <a:rPr lang="ru-RU" sz="6000" b="1" dirty="0" err="1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им.Л.Н.Толстого</a:t>
            </a:r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города </a:t>
            </a:r>
            <a:r>
              <a:rPr lang="ru-RU" sz="6000" b="1" dirty="0" err="1" smtClean="0">
                <a:latin typeface="Courier New" pitchFamily="49" charset="0"/>
                <a:cs typeface="Courier New" pitchFamily="49" charset="0"/>
              </a:rPr>
              <a:t>Степногорск</a:t>
            </a:r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 отдела образования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по </a:t>
            </a:r>
            <a:r>
              <a:rPr lang="kk-KZ" sz="6000" b="1" dirty="0" smtClean="0">
                <a:latin typeface="Courier New" pitchFamily="49" charset="0"/>
                <a:cs typeface="Courier New" pitchFamily="49" charset="0"/>
              </a:rPr>
              <a:t>городу Степногорск </a:t>
            </a:r>
          </a:p>
          <a:p>
            <a:pPr algn="ctr"/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управления образования </a:t>
            </a:r>
            <a:r>
              <a:rPr lang="ru-RU" sz="6000" b="1" dirty="0" err="1" smtClean="0">
                <a:latin typeface="Courier New" pitchFamily="49" charset="0"/>
                <a:cs typeface="Courier New" pitchFamily="49" charset="0"/>
              </a:rPr>
              <a:t>Акмолинской</a:t>
            </a:r>
            <a:r>
              <a:rPr lang="ru-RU" sz="6000" b="1" dirty="0" smtClean="0">
                <a:latin typeface="Courier New" pitchFamily="49" charset="0"/>
                <a:cs typeface="Courier New" pitchFamily="49" charset="0"/>
              </a:rPr>
              <a:t> области</a:t>
            </a:r>
            <a:r>
              <a:rPr lang="ru-RU" sz="6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»</a:t>
            </a:r>
          </a:p>
          <a:p>
            <a:pPr algn="r"/>
            <a:endParaRPr lang="ru-RU" sz="51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3" y="1124739"/>
          <a:ext cx="8280920" cy="5286711"/>
        </p:xfrm>
        <a:graphic>
          <a:graphicData uri="http://schemas.openxmlformats.org/drawingml/2006/table">
            <a:tbl>
              <a:tblPr/>
              <a:tblGrid>
                <a:gridCol w="2178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8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2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18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109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Variations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of STEM-education</a:t>
                      </a:r>
                      <a:endParaRPr lang="ru-RU" sz="2000" b="1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Abbreviation</a:t>
                      </a:r>
                      <a:endParaRPr lang="ru-RU" sz="2000" b="1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Translation</a:t>
                      </a:r>
                      <a:endParaRPr lang="ru-RU" sz="2000" b="1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School subjects</a:t>
                      </a:r>
                      <a:endParaRPr lang="ru-RU" sz="2000" b="1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27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STEM</a:t>
                      </a:r>
                      <a:endParaRPr lang="ru-RU" sz="24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S - Science</a:t>
                      </a:r>
                      <a:endParaRPr lang="ru-RU" sz="1600" b="1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5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Наука</a:t>
                      </a:r>
                      <a:endParaRPr lang="ru-RU" sz="1600" b="1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Biology, Chemistry, Physics, ICT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T -Technology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Технология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E -Engineering</a:t>
                      </a:r>
                      <a:endParaRPr lang="ru-RU" sz="1600" b="1" i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Инжиниринг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spc="-5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M - </a:t>
                      </a:r>
                      <a:r>
                        <a:rPr lang="en-US" sz="1600" b="1" i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Math</a:t>
                      </a:r>
                      <a:endParaRPr lang="ru-RU" sz="1600" b="1" i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Математика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STEAM</a:t>
                      </a:r>
                      <a:endParaRPr lang="ru-RU" sz="2400" b="1" i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spc="-5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+ A  - Art</a:t>
                      </a:r>
                      <a:endParaRPr lang="ru-RU" sz="1600" b="1" i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Искусство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+ </a:t>
                      </a:r>
                      <a:r>
                        <a:rPr lang="en-US" sz="1600" b="1" i="0" dirty="0" smtClean="0">
                          <a:solidFill>
                            <a:srgbClr val="006600"/>
                          </a:solidFill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creative work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3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* STREAM</a:t>
                      </a:r>
                      <a:endParaRPr lang="ru-RU" sz="24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+ R - Research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Исследование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Development </a:t>
                      </a:r>
                      <a:endParaRPr lang="ru-RU" sz="1600" b="1" dirty="0" smtClean="0">
                        <a:solidFill>
                          <a:srgbClr val="0066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of critical thinking, application </a:t>
                      </a:r>
                      <a:endParaRPr lang="ru-RU" sz="1600" b="1" dirty="0" smtClean="0">
                        <a:solidFill>
                          <a:srgbClr val="0066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66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of the scientific method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8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+ R – Riding / </a:t>
                      </a:r>
                      <a:r>
                        <a:rPr lang="en-US" sz="1600" b="1" i="0" spc="-50" dirty="0" err="1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wRiting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spc="-50" dirty="0">
                          <a:solidFill>
                            <a:srgbClr val="006600"/>
                          </a:solidFill>
                          <a:latin typeface="Courier New" pitchFamily="49" charset="0"/>
                          <a:ea typeface="Times New Roman"/>
                          <a:cs typeface="Courier New" pitchFamily="49" charset="0"/>
                        </a:rPr>
                        <a:t>Чтение / письмо</a:t>
                      </a:r>
                      <a:endParaRPr lang="ru-RU" sz="1600" b="1" i="0" dirty="0">
                        <a:solidFill>
                          <a:srgbClr val="006600"/>
                        </a:solidFill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4313" marR="643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96753"/>
            <a:ext cx="8291264" cy="2376264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"STEM is an integrated approach to learning, whose goal is to create sustainable links between school, society, work and the whole world ..."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437112"/>
            <a:ext cx="8712968" cy="1512168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"Guidelines for the implementation of STEM education”, Astana, 2017 [p.197].</a:t>
            </a:r>
          </a:p>
          <a:p>
            <a:pPr algn="r"/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https://www.nao.kz/</a:t>
            </a:r>
            <a:endParaRPr lang="ru-RU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sz="3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3100" b="1" u="sng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"Specialists in the field of STEM education share the following advantages of educational programs in this area:</a:t>
            </a:r>
            <a:endParaRPr lang="ru-RU" sz="3100" b="1" u="sng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- integrated training on "topics", not on subjects;</a:t>
            </a:r>
            <a:endParaRPr lang="ru-RU" sz="3100" b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- application of scientific and technical knowledge in real life;</a:t>
            </a:r>
            <a:endParaRPr lang="ru-RU" sz="3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- development of critical thinking skills and problem solving;</a:t>
            </a:r>
            <a:endParaRPr lang="ru-RU" sz="3100" b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- increase self-confidence;</a:t>
            </a:r>
            <a:endParaRPr lang="ru-RU" sz="3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- active communication and teamwork;</a:t>
            </a:r>
            <a:endParaRPr lang="ru-RU" sz="3100" b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- development of interest in technical disciplines;</a:t>
            </a:r>
            <a:endParaRPr lang="ru-RU" sz="3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- creative and innovative approaches to projects;</a:t>
            </a:r>
            <a:endParaRPr lang="ru-RU" sz="3100" b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- the bridge between training and career;</a:t>
            </a:r>
            <a:endParaRPr lang="ru-RU" sz="3100" b="1" dirty="0" smtClean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None/>
            </a:pPr>
            <a:r>
              <a:rPr lang="en-US" sz="31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- STEM as an addition to the school curriculum".</a:t>
            </a:r>
            <a:endParaRPr lang="ru-RU" sz="3100" b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620688"/>
            <a:ext cx="3682752" cy="1069848"/>
          </a:xfrm>
        </p:spPr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INTEGRATION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0356" name="Picture 4" descr="G:\Самопознание 31.10.12-2\урок самопознания (фото)\DSC_0789.JPG"/>
          <p:cNvPicPr>
            <a:picLocks noChangeAspect="1" noChangeArrowheads="1"/>
          </p:cNvPicPr>
          <p:nvPr/>
        </p:nvPicPr>
        <p:blipFill>
          <a:blip r:embed="rId2" cstate="print"/>
          <a:srcRect t="4517" r="14494"/>
          <a:stretch>
            <a:fillRect/>
          </a:stretch>
        </p:blipFill>
        <p:spPr bwMode="auto">
          <a:xfrm>
            <a:off x="4067944" y="3429000"/>
            <a:ext cx="4104456" cy="304408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0355" name="Picture 3" descr="G:\Самопознание 31.10.12-2\урок самопознания (фото)\DSC_0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80728"/>
            <a:ext cx="4032448" cy="267817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0354" name="Picture 2" descr="G:\Самопознание 31.10.12-2\урок самопознания (фото)\DSC_0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44824"/>
            <a:ext cx="4392488" cy="291730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23528" y="5013176"/>
            <a:ext cx="3527227" cy="1439863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INTEGRATED CONTENT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*******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AGE INTEGRATION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106984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COMMUNICATION </a:t>
            </a:r>
            <a:br>
              <a:rPr lang="en-US" sz="32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OF SCHOOL AND LOCAL COMMUNITY</a:t>
            </a:r>
            <a:endParaRPr lang="ru-RU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55577" y="4653136"/>
            <a:ext cx="2952328" cy="1799903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SOCIAL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ACTIVE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SCHOOL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101378" name="Picture 2" descr="C:\Users\Вероника\Desktop\ФоТоГрАфИи\24.01.2017 ЭКСПО поддержим\20170124_154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276872"/>
            <a:ext cx="2350058" cy="417788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1379" name="Picture 3" descr="C:\Users\Вероника\Desktop\ФоТоГрАфИи\Фото для ЦПМ Май 2017\IMG_17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88840"/>
            <a:ext cx="3456384" cy="230425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1380" name="Picture 4" descr="C:\Users\Вероника\Desktop\ФоТоГрАфИи\ФОТО детей\20161210_132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700808"/>
            <a:ext cx="3385792" cy="1904508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1381" name="Picture 5" descr="C:\Users\Вероника\Desktop\ФоТоГрАфИи\ФОТО детей\20160430_1305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428999"/>
            <a:ext cx="1584176" cy="2816313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106984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PRACTICAL DIRECTION</a:t>
            </a:r>
            <a:endParaRPr lang="ru-RU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7544" y="4437112"/>
            <a:ext cx="3240361" cy="2015927"/>
          </a:xfrm>
          <a:prstGeom prst="rect">
            <a:avLst/>
          </a:prstGeom>
          <a:ln w="38100">
            <a:solidFill>
              <a:srgbClr val="006600"/>
            </a:solidFill>
            <a:prstDash val="sysDash"/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Courier New" pitchFamily="49" charset="0"/>
                <a:ea typeface="+mj-ea"/>
                <a:cs typeface="Courier New" pitchFamily="49" charset="0"/>
              </a:rPr>
              <a:t>ENVIRONMENTAL ACTIVITIES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103426" name="Picture 2" descr="C:\Users\Вероника\Desktop\ФоТоГрАфИи\ФОТО детей\_VT9Kf3yU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583909" cy="238531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27" name="Picture 3" descr="C:\Users\Вероника\Desktop\ФоТоГрАфИи\ФОТО детей\20161129_140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738366"/>
            <a:ext cx="4824536" cy="2713802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28" name="Picture 4" descr="C:\Users\Вероника\Desktop\ФоТоГрАфИи\ФОТО детей\Бахтияр и Бирж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836712"/>
            <a:ext cx="2637327" cy="264420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29" name="Picture 5" descr="C:\Users\Вероника\Desktop\ФоТоГрАфИи\Семинар биологов 27.11.2016\Оформление\IMG_0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27984" y="1556792"/>
            <a:ext cx="1296144" cy="1944216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4">
      <a:dk1>
        <a:sysClr val="windowText" lastClr="000000"/>
      </a:dk1>
      <a:lt1>
        <a:sysClr val="window" lastClr="FFFFFF"/>
      </a:lt1>
      <a:dk2>
        <a:srgbClr val="005828"/>
      </a:dk2>
      <a:lt2>
        <a:srgbClr val="36FF91"/>
      </a:lt2>
      <a:accent1>
        <a:srgbClr val="92D050"/>
      </a:accent1>
      <a:accent2>
        <a:srgbClr val="438086"/>
      </a:accent2>
      <a:accent3>
        <a:srgbClr val="9293BD"/>
      </a:accent3>
      <a:accent4>
        <a:srgbClr val="00B050"/>
      </a:accent4>
      <a:accent5>
        <a:srgbClr val="ACD2D5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961</TotalTime>
  <Words>607</Words>
  <Application>Microsoft Office PowerPoint</Application>
  <PresentationFormat>Экран (4:3)</PresentationFormat>
  <Paragraphs>167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Calibri</vt:lpstr>
      <vt:lpstr>Courier New</vt:lpstr>
      <vt:lpstr>Georgia</vt:lpstr>
      <vt:lpstr>Times New Roman</vt:lpstr>
      <vt:lpstr>Trebuchet MS</vt:lpstr>
      <vt:lpstr>Wingdings 2</vt:lpstr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"STEM is an integrated approach to learning, whose goal is to create sustainable links between school, society, work and the whole world ..." </vt:lpstr>
      <vt:lpstr>Презентация PowerPoint</vt:lpstr>
      <vt:lpstr>INTEGRATION</vt:lpstr>
      <vt:lpstr>COMMUNICATION  OF SCHOOL AND LOCAL COMMUNITY</vt:lpstr>
      <vt:lpstr>PRACTICAL DIRECTION</vt:lpstr>
      <vt:lpstr>ECOLOGICAL EDUCATION</vt:lpstr>
      <vt:lpstr>"Practice is one of the most important directions in STEM-training”.</vt:lpstr>
      <vt:lpstr>Our problems  in teaching and learning SCIENCE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international collaboration</vt:lpstr>
      <vt:lpstr>The total amount for three years  is more than  1 million  tenge</vt:lpstr>
      <vt:lpstr>Презентация PowerPoint</vt:lpstr>
      <vt:lpstr>Презентация PowerPoint</vt:lpstr>
      <vt:lpstr>International Visitor Leadership Program “Teaching STEM in English”  (April 22 – May 10, 2019)</vt:lpstr>
      <vt:lpstr>International Visitor Leadership Program “Teaching STEM in English”  (April 22 – May 10, 2019)</vt:lpstr>
      <vt:lpstr>International Visitor Leadership Program “Teaching STEM in English”  (April 22 – May 10, 2019)</vt:lpstr>
      <vt:lpstr>International Visitor Leadership Program “Teaching STEM in English”  (April 22 – May 10, 2019)</vt:lpstr>
      <vt:lpstr>International Visitor Leadership Program “Teaching STEM in English”  (April 22 – May 10, 2019)</vt:lpstr>
      <vt:lpstr>International Visitor Leadership Program “Teaching STEM in English”  (April 22 – May 10, 2019)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Anastasia Balashova</dc:creator>
  <cp:lastModifiedBy>116</cp:lastModifiedBy>
  <cp:revision>81</cp:revision>
  <dcterms:created xsi:type="dcterms:W3CDTF">2017-12-24T12:14:21Z</dcterms:created>
  <dcterms:modified xsi:type="dcterms:W3CDTF">2021-04-14T05:26:19Z</dcterms:modified>
</cp:coreProperties>
</file>