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64" r:id="rId1"/>
  </p:sldMasterIdLst>
  <p:sldIdLst>
    <p:sldId id="256" r:id="rId2"/>
    <p:sldId id="278" r:id="rId3"/>
    <p:sldId id="257" r:id="rId4"/>
    <p:sldId id="259" r:id="rId5"/>
    <p:sldId id="260" r:id="rId6"/>
    <p:sldId id="261" r:id="rId7"/>
    <p:sldId id="263" r:id="rId8"/>
    <p:sldId id="264" r:id="rId9"/>
    <p:sldId id="265" r:id="rId10"/>
    <p:sldId id="266" r:id="rId11"/>
    <p:sldId id="267" r:id="rId12"/>
    <p:sldId id="268" r:id="rId13"/>
    <p:sldId id="269" r:id="rId14"/>
    <p:sldId id="271" r:id="rId15"/>
    <p:sldId id="273" r:id="rId16"/>
    <p:sldId id="275" r:id="rId17"/>
    <p:sldId id="277"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63BDB9"/>
    <a:srgbClr val="8EBCCC"/>
    <a:srgbClr val="66FFFF"/>
    <a:srgbClr val="CCFF33"/>
    <a:srgbClr val="001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2" autoAdjust="0"/>
    <p:restoredTop sz="94660"/>
  </p:normalViewPr>
  <p:slideViewPr>
    <p:cSldViewPr snapToGrid="0">
      <p:cViewPr varScale="1">
        <p:scale>
          <a:sx n="77" d="100"/>
          <a:sy n="77" d="100"/>
        </p:scale>
        <p:origin x="57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13044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30576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3844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47360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24740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85366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3728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10819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60983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8992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0621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9547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87273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93901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6097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4/14/2021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7424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4/14/2021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60169570"/>
      </p:ext>
    </p:extLst>
  </p:cSld>
  <p:clrMap bg1="lt1" tx1="dk1" bg2="lt2" tx2="dk2" accent1="accent1" accent2="accent2" accent3="accent3" accent4="accent4" accent5="accent5" accent6="accent6" hlink="hlink" folHlink="folHlink"/>
  <p:sldLayoutIdLst>
    <p:sldLayoutId id="2147484065" r:id="rId1"/>
    <p:sldLayoutId id="2147484066" r:id="rId2"/>
    <p:sldLayoutId id="2147484067" r:id="rId3"/>
    <p:sldLayoutId id="2147484068" r:id="rId4"/>
    <p:sldLayoutId id="2147484069" r:id="rId5"/>
    <p:sldLayoutId id="2147484070" r:id="rId6"/>
    <p:sldLayoutId id="2147484071" r:id="rId7"/>
    <p:sldLayoutId id="2147484072" r:id="rId8"/>
    <p:sldLayoutId id="2147484073" r:id="rId9"/>
    <p:sldLayoutId id="2147484074" r:id="rId10"/>
    <p:sldLayoutId id="2147484075" r:id="rId11"/>
    <p:sldLayoutId id="2147484076" r:id="rId12"/>
    <p:sldLayoutId id="2147484077" r:id="rId13"/>
    <p:sldLayoutId id="2147484078" r:id="rId14"/>
    <p:sldLayoutId id="2147484079" r:id="rId15"/>
    <p:sldLayoutId id="214748408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1064030" y="510693"/>
            <a:ext cx="10216342" cy="4278094"/>
          </a:xfrm>
          <a:prstGeom prst="rect">
            <a:avLst/>
          </a:prstGeom>
          <a:noFill/>
        </p:spPr>
        <p:txBody>
          <a:bodyPr wrap="square" lIns="91440" tIns="45720" rIns="91440" bIns="45720">
            <a:spAutoFit/>
          </a:bodyPr>
          <a:lstStyle/>
          <a:p>
            <a:pPr algn="ctr"/>
            <a:r>
              <a:rPr lang="kk-KZ" sz="3200" b="1" dirty="0">
                <a:latin typeface="Times New Roman" panose="02020603050405020304" pitchFamily="18" charset="0"/>
                <a:cs typeface="Times New Roman" panose="02020603050405020304" pitchFamily="18" charset="0"/>
              </a:rPr>
              <a:t>Қазақстан Республикасы Тәуелсіздігінің </a:t>
            </a:r>
            <a:endParaRPr lang="kk-KZ" sz="3200" b="1" dirty="0" smtClean="0">
              <a:latin typeface="Times New Roman" panose="02020603050405020304" pitchFamily="18" charset="0"/>
              <a:cs typeface="Times New Roman" panose="02020603050405020304" pitchFamily="18" charset="0"/>
            </a:endParaRPr>
          </a:p>
          <a:p>
            <a:pPr algn="ctr"/>
            <a:r>
              <a:rPr lang="kk-KZ" sz="3200" b="1" dirty="0" smtClean="0">
                <a:latin typeface="Times New Roman" panose="02020603050405020304" pitchFamily="18" charset="0"/>
                <a:cs typeface="Times New Roman" panose="02020603050405020304" pitchFamily="18" charset="0"/>
              </a:rPr>
              <a:t>30 </a:t>
            </a:r>
            <a:r>
              <a:rPr lang="kk-KZ" sz="3200" b="1" dirty="0">
                <a:latin typeface="Times New Roman" panose="02020603050405020304" pitchFamily="18" charset="0"/>
                <a:cs typeface="Times New Roman" panose="02020603050405020304" pitchFamily="18" charset="0"/>
              </a:rPr>
              <a:t>жылдығына арналған «Мектеп және университет: ғылыми ынтымақтастықтың қырлары» ғылыми-практикалық конференциясына баяндама </a:t>
            </a:r>
            <a:endParaRPr lang="ru-RU" sz="3200" dirty="0">
              <a:latin typeface="Times New Roman" panose="02020603050405020304" pitchFamily="18" charset="0"/>
              <a:cs typeface="Times New Roman" panose="02020603050405020304" pitchFamily="18" charset="0"/>
            </a:endParaRPr>
          </a:p>
          <a:p>
            <a:pPr algn="ctr"/>
            <a:r>
              <a:rPr lang="kk-KZ" sz="3200" b="1" dirty="0">
                <a:latin typeface="Times New Roman" panose="02020603050405020304" pitchFamily="18" charset="0"/>
                <a:cs typeface="Times New Roman" panose="02020603050405020304" pitchFamily="18" charset="0"/>
              </a:rPr>
              <a:t>(онлайн форматта</a:t>
            </a:r>
            <a:r>
              <a:rPr lang="kk-KZ" sz="3200" b="1" dirty="0" smtClean="0">
                <a:latin typeface="Times New Roman" panose="02020603050405020304" pitchFamily="18" charset="0"/>
                <a:cs typeface="Times New Roman" panose="02020603050405020304" pitchFamily="18" charset="0"/>
              </a:rPr>
              <a:t>)</a:t>
            </a:r>
          </a:p>
          <a:p>
            <a:pPr algn="ctr"/>
            <a:endParaRPr lang="ru-RU" sz="2800" dirty="0">
              <a:latin typeface="Times New Roman" panose="02020603050405020304" pitchFamily="18" charset="0"/>
              <a:cs typeface="Times New Roman" panose="02020603050405020304" pitchFamily="18" charset="0"/>
            </a:endParaRPr>
          </a:p>
          <a:p>
            <a:pPr algn="ctr"/>
            <a:r>
              <a:rPr lang="kk-KZ" sz="2400" b="1" i="1" dirty="0">
                <a:latin typeface="Times New Roman" panose="02020603050405020304" pitchFamily="18" charset="0"/>
                <a:cs typeface="Times New Roman" panose="02020603050405020304" pitchFamily="18" charset="0"/>
              </a:rPr>
              <a:t>Тақырыбы: «Дарынды балаларды жетілдіру факторы ретінде оқушылардың ғылыми-зерттеу қызметін дамыту»</a:t>
            </a:r>
            <a:endParaRPr lang="ru-RU" sz="2400" i="1" dirty="0">
              <a:latin typeface="Times New Roman" panose="02020603050405020304" pitchFamily="18" charset="0"/>
              <a:cs typeface="Times New Roman" panose="02020603050405020304" pitchFamily="18" charset="0"/>
            </a:endParaRPr>
          </a:p>
          <a:p>
            <a:r>
              <a:rPr lang="kk-KZ" sz="2800" b="1" dirty="0">
                <a:solidFill>
                  <a:schemeClr val="accent2">
                    <a:lumMod val="50000"/>
                  </a:schemeClr>
                </a:solidFill>
                <a:latin typeface="Times New Roman" panose="02020603050405020304" pitchFamily="18" charset="0"/>
                <a:cs typeface="Times New Roman" panose="02020603050405020304" pitchFamily="18" charset="0"/>
              </a:rPr>
              <a:t> </a:t>
            </a:r>
            <a:endParaRPr lang="ru-RU" sz="28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394959" y="4788787"/>
            <a:ext cx="6467303" cy="1754326"/>
          </a:xfrm>
          <a:prstGeom prst="rect">
            <a:avLst/>
          </a:prstGeom>
        </p:spPr>
        <p:txBody>
          <a:bodyPr wrap="square">
            <a:spAutoFit/>
          </a:bodyPr>
          <a:lstStyle/>
          <a:p>
            <a:pPr algn="r"/>
            <a:r>
              <a:rPr lang="kk-KZ" i="1" dirty="0">
                <a:latin typeface="Times New Roman" panose="02020603050405020304" pitchFamily="18" charset="0"/>
                <a:cs typeface="Times New Roman" panose="02020603050405020304" pitchFamily="18" charset="0"/>
              </a:rPr>
              <a:t>Ақмола облысы білім басқармасының </a:t>
            </a:r>
            <a:endParaRPr lang="ru-RU" i="1" dirty="0">
              <a:latin typeface="Times New Roman" panose="02020603050405020304" pitchFamily="18" charset="0"/>
              <a:cs typeface="Times New Roman" panose="02020603050405020304" pitchFamily="18" charset="0"/>
            </a:endParaRPr>
          </a:p>
          <a:p>
            <a:pPr algn="r"/>
            <a:r>
              <a:rPr lang="kk-KZ" i="1" dirty="0">
                <a:latin typeface="Times New Roman" panose="02020603050405020304" pitchFamily="18" charset="0"/>
                <a:cs typeface="Times New Roman" panose="02020603050405020304" pitchFamily="18" charset="0"/>
              </a:rPr>
              <a:t>«Ақмола дарыны» дарынды балалар </a:t>
            </a:r>
            <a:endParaRPr lang="ru-RU" i="1" dirty="0">
              <a:latin typeface="Times New Roman" panose="02020603050405020304" pitchFamily="18" charset="0"/>
              <a:cs typeface="Times New Roman" panose="02020603050405020304" pitchFamily="18" charset="0"/>
            </a:endParaRPr>
          </a:p>
          <a:p>
            <a:pPr algn="r"/>
            <a:r>
              <a:rPr lang="kk-KZ" i="1" dirty="0">
                <a:latin typeface="Times New Roman" panose="02020603050405020304" pitchFamily="18" charset="0"/>
                <a:cs typeface="Times New Roman" panose="02020603050405020304" pitchFamily="18" charset="0"/>
              </a:rPr>
              <a:t>мен талантты жастарды анықтау  және </a:t>
            </a:r>
            <a:endParaRPr lang="ru-RU" i="1" dirty="0">
              <a:latin typeface="Times New Roman" panose="02020603050405020304" pitchFamily="18" charset="0"/>
              <a:cs typeface="Times New Roman" panose="02020603050405020304" pitchFamily="18" charset="0"/>
            </a:endParaRPr>
          </a:p>
          <a:p>
            <a:pPr algn="r"/>
            <a:r>
              <a:rPr lang="kk-KZ" i="1" dirty="0">
                <a:latin typeface="Times New Roman" panose="02020603050405020304" pitchFamily="18" charset="0"/>
                <a:cs typeface="Times New Roman" panose="02020603050405020304" pitchFamily="18" charset="0"/>
              </a:rPr>
              <a:t>қолдау жөніндегі орталығы»</a:t>
            </a:r>
            <a:endParaRPr lang="ru-RU" i="1" dirty="0">
              <a:latin typeface="Times New Roman" panose="02020603050405020304" pitchFamily="18" charset="0"/>
              <a:cs typeface="Times New Roman" panose="02020603050405020304" pitchFamily="18" charset="0"/>
            </a:endParaRPr>
          </a:p>
          <a:p>
            <a:pPr algn="r"/>
            <a:r>
              <a:rPr lang="kk-KZ" i="1" dirty="0">
                <a:latin typeface="Times New Roman" panose="02020603050405020304" pitchFamily="18" charset="0"/>
                <a:cs typeface="Times New Roman" panose="02020603050405020304" pitchFamily="18" charset="0"/>
              </a:rPr>
              <a:t> басшысының орынбасары</a:t>
            </a:r>
            <a:endParaRPr lang="ru-RU" i="1" dirty="0">
              <a:latin typeface="Times New Roman" panose="02020603050405020304" pitchFamily="18" charset="0"/>
              <a:cs typeface="Times New Roman" panose="02020603050405020304" pitchFamily="18" charset="0"/>
            </a:endParaRPr>
          </a:p>
          <a:p>
            <a:pPr algn="r"/>
            <a:r>
              <a:rPr lang="kk-KZ" i="1" dirty="0">
                <a:latin typeface="Times New Roman" panose="02020603050405020304" pitchFamily="18" charset="0"/>
                <a:cs typeface="Times New Roman" panose="02020603050405020304" pitchFamily="18" charset="0"/>
              </a:rPr>
              <a:t> Алдабергенова Аягөз </a:t>
            </a:r>
            <a:r>
              <a:rPr lang="kk-KZ" i="1" dirty="0" smtClean="0">
                <a:latin typeface="Times New Roman" panose="02020603050405020304" pitchFamily="18" charset="0"/>
                <a:cs typeface="Times New Roman" panose="02020603050405020304" pitchFamily="18" charset="0"/>
              </a:rPr>
              <a:t>Жүнісқызы</a:t>
            </a: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7085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133598" y="672446"/>
            <a:ext cx="8793019" cy="4745915"/>
          </a:xfrm>
          <a:prstGeom prst="rect">
            <a:avLst/>
          </a:prstGeom>
        </p:spPr>
        <p:txBody>
          <a:bodyPr wrap="square">
            <a:spAutoFit/>
          </a:bodyPr>
          <a:lstStyle/>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Республикалық ғылыми жобалар конкурсы 4 бағыт бойынша өткізіледі, бірақ қазіргі ғылымдағы өзекті және жетекші бағыттар мыналар болып табылады</a:t>
            </a:r>
            <a:r>
              <a:rPr lang="kk-KZ"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«Ғылыми – техникалық прогресс — экономикалық өсудің негізгі буыны ретінде» - «Физика», «Техника», «Жер және ғарыш туралы ғылым» секциялары</a:t>
            </a:r>
            <a:r>
              <a:rPr lang="kk-KZ" sz="2400" b="1" i="1"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05000"/>
              </a:lnSpc>
              <a:spcAft>
                <a:spcPts val="0"/>
              </a:spcAft>
              <a:buFont typeface="Wingdings" panose="05000000000000000000" pitchFamily="2" charset="2"/>
              <a:buChar char=""/>
            </a:pP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«Экономикалық және әлеуметтік процестерді математикалық модельдеу» бағыты бойынша — «Математика», «Қолданбалы математика», «Экономика», «Информатика» секциялары.</a:t>
            </a:r>
            <a:endParaRPr lang="ru-RU" sz="24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290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699491" y="312199"/>
            <a:ext cx="9901382" cy="6297108"/>
          </a:xfrm>
          <a:prstGeom prst="rect">
            <a:avLst/>
          </a:prstGeom>
        </p:spPr>
        <p:txBody>
          <a:bodyPr wrap="square">
            <a:spAutoFit/>
          </a:bodyPr>
          <a:lstStyle/>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Соңғы үш жыл ішінде осы екі бағытқа мектептің ғылыми қоғамдастықтарының жетекшілері өте аз қызығушылық танытуда. </a:t>
            </a: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Мүмкін, парадокс болса да, физика және математика мұғалімдерінің </a:t>
            </a:r>
            <a:r>
              <a:rPr lang="kk-KZ" sz="2400" b="1" i="1" dirty="0" smtClean="0">
                <a:latin typeface="Times New Roman" panose="02020603050405020304" pitchFamily="18" charset="0"/>
                <a:ea typeface="Times New Roman" panose="02020603050405020304" pitchFamily="18" charset="0"/>
                <a:cs typeface="Times New Roman" panose="02020603050405020304" pitchFamily="18" charset="0"/>
              </a:rPr>
              <a:t>жетіспеушілігінен шығар.</a:t>
            </a:r>
          </a:p>
          <a:p>
            <a:pPr indent="228600" algn="just">
              <a:lnSpc>
                <a:spcPct val="105000"/>
              </a:lnSpc>
              <a:spcAft>
                <a:spcPts val="0"/>
              </a:spcAft>
            </a:pPr>
            <a:r>
              <a:rPr lang="kk-KZ" sz="2400" dirty="0" smtClean="0">
                <a:latin typeface="Times New Roman" panose="02020603050405020304" pitchFamily="18" charset="0"/>
                <a:ea typeface="Times New Roman" panose="02020603050405020304" pitchFamily="18" charset="0"/>
                <a:cs typeface="Times New Roman" panose="02020603050405020304" pitchFamily="18" charset="0"/>
              </a:rPr>
              <a:t>Республикалық </a:t>
            </a:r>
            <a:r>
              <a:rPr lang="kk-KZ" sz="2400" dirty="0">
                <a:latin typeface="Times New Roman" panose="02020603050405020304" pitchFamily="18" charset="0"/>
                <a:ea typeface="Times New Roman" panose="02020603050405020304" pitchFamily="18" charset="0"/>
                <a:cs typeface="Times New Roman" panose="02020603050405020304" pitchFamily="18" charset="0"/>
              </a:rPr>
              <a:t>ғылыми жобалар конкурсының қорытынды кезеңіне қатысу үшін сараптама кезеңінен өтпеген кейбір жобалар халықаралық конкурстар мен олимпиадаларға сәтті қатыуда.</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Колледждер мен университеттердің студенттерін зерттеу және жобалау менеджментін оқыту дағдыларына үйрету қажет. Болашақ математика, физика, химия және информатика пәні мұғалімдері үшін мемлекеттік тілдегі гранттық орындар санын арттыру қажет.</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Ғылыми жұмыс жазу, зерттеу жүргізу кезіндегі плагиат – ешқандай нәтиже бермейді. Оқушы өз жолын ғылымға бұлай бастамауы тиіс. Ғылыми жұмыстарды жазу кезінде оқушы Википедиядан алынған мақалаларды емес, әдебиеттер тізімін көрсетуді тиіс. Оқушы ғылыми этиканы сақтауы қажет.</a:t>
            </a:r>
            <a:endParaRPr lang="ru-RU" sz="24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9368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821409" y="1113819"/>
            <a:ext cx="9873673" cy="4358116"/>
          </a:xfrm>
          <a:prstGeom prst="rect">
            <a:avLst/>
          </a:prstGeom>
        </p:spPr>
        <p:txBody>
          <a:bodyPr wrap="square">
            <a:spAutoFit/>
          </a:bodyPr>
          <a:lstStyle/>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Оқушы - бүгінде өзінің START-UP ұйымдастырып, әлемдік ғылыми қоғамдастыққа өзінің ашылуымен кіре алатын тұлға, данышпан.</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Сіздің әрбір жазылған ғылыми жобаңыз барлық жағынан бағалануы керек, ол қоғамға қандай пайда әкеледі? Жобаның экономикалық пайдасы бар ма?</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400" dirty="0" smtClean="0">
                <a:latin typeface="Times New Roman" panose="02020603050405020304" pitchFamily="18" charset="0"/>
                <a:ea typeface="Times New Roman" panose="02020603050405020304" pitchFamily="18" charset="0"/>
                <a:cs typeface="Times New Roman" panose="02020603050405020304" pitchFamily="18" charset="0"/>
              </a:rPr>
              <a:t>Бүкіл </a:t>
            </a:r>
            <a:r>
              <a:rPr lang="kk-KZ" sz="2400" dirty="0">
                <a:latin typeface="Times New Roman" panose="02020603050405020304" pitchFamily="18" charset="0"/>
                <a:ea typeface="Times New Roman" panose="02020603050405020304" pitchFamily="18" charset="0"/>
                <a:cs typeface="Times New Roman" panose="02020603050405020304" pitchFamily="18" charset="0"/>
              </a:rPr>
              <a:t>әлемде ғылыми жобаны гранттық қаржыландыру үш факторға сәйкес жүзеге асырылады: </a:t>
            </a:r>
            <a:r>
              <a:rPr lang="kk-KZ" sz="2400" b="1" dirty="0">
                <a:latin typeface="Times New Roman" panose="02020603050405020304" pitchFamily="18" charset="0"/>
                <a:ea typeface="Times New Roman" panose="02020603050405020304" pitchFamily="18" charset="0"/>
                <a:cs typeface="Times New Roman" panose="02020603050405020304" pitchFamily="18" charset="0"/>
              </a:rPr>
              <a:t>бірегейлік, экономикалық және әлеуметтік пайда.</a:t>
            </a:r>
            <a:r>
              <a:rPr lang="kk-KZ" sz="2400" dirty="0">
                <a:latin typeface="Times New Roman" panose="02020603050405020304" pitchFamily="18" charset="0"/>
                <a:ea typeface="Times New Roman" panose="02020603050405020304" pitchFamily="18" charset="0"/>
                <a:cs typeface="Times New Roman" panose="02020603050405020304" pitchFamily="18" charset="0"/>
              </a:rPr>
              <a:t> </a:t>
            </a:r>
            <a:endParaRPr lang="kk-KZ" sz="24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400" dirty="0" smtClean="0">
                <a:latin typeface="Times New Roman" panose="02020603050405020304" pitchFamily="18" charset="0"/>
                <a:ea typeface="Times New Roman" panose="02020603050405020304" pitchFamily="18" charset="0"/>
                <a:cs typeface="Times New Roman" panose="02020603050405020304" pitchFamily="18" charset="0"/>
              </a:rPr>
              <a:t>Осыған </a:t>
            </a:r>
            <a:r>
              <a:rPr lang="kk-KZ" sz="2400" dirty="0">
                <a:latin typeface="Times New Roman" panose="02020603050405020304" pitchFamily="18" charset="0"/>
                <a:ea typeface="Times New Roman" panose="02020603050405020304" pitchFamily="18" charset="0"/>
                <a:cs typeface="Times New Roman" panose="02020603050405020304" pitchFamily="18" charset="0"/>
              </a:rPr>
              <a:t>байланысты зерттеу және ғылыми дәлелдер үшін жас ғалымның әлеуетін ашуға көмектесетін өзекті тақырыптарды таңдау маңызды. Өзгелерден ерекше және пайдалы болатын тақырыптар таңдау қажет.</a:t>
            </a:r>
            <a:endParaRPr lang="ru-RU" sz="24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8196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346662" y="240156"/>
            <a:ext cx="10607040" cy="6684907"/>
          </a:xfrm>
          <a:prstGeom prst="rect">
            <a:avLst/>
          </a:prstGeom>
        </p:spPr>
        <p:txBody>
          <a:bodyPr wrap="square">
            <a:spAutoFit/>
          </a:bodyPr>
          <a:lstStyle/>
          <a:p>
            <a:pPr indent="228600" algn="ctr">
              <a:lnSpc>
                <a:spcPct val="105000"/>
              </a:lnSpc>
              <a:spcAft>
                <a:spcPts val="0"/>
              </a:spcAft>
            </a:pPr>
            <a:r>
              <a:rPr lang="kk-KZ" sz="2000" b="1" i="1" dirty="0" smtClean="0">
                <a:latin typeface="Times New Roman" panose="02020603050405020304" pitchFamily="18" charset="0"/>
                <a:ea typeface="Times New Roman" panose="02020603050405020304" pitchFamily="18" charset="0"/>
                <a:cs typeface="Times New Roman" panose="02020603050405020304" pitchFamily="18" charset="0"/>
              </a:rPr>
              <a:t>Ғылыми </a:t>
            </a: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жобалар мен зерттеу жұмыстарын жазу кезінде </a:t>
            </a:r>
            <a:r>
              <a:rPr lang="kk-KZ" sz="2000" b="1" i="1" dirty="0" smtClean="0">
                <a:latin typeface="Times New Roman" panose="02020603050405020304" pitchFamily="18" charset="0"/>
                <a:ea typeface="Times New Roman" panose="02020603050405020304" pitchFamily="18" charset="0"/>
                <a:cs typeface="Times New Roman" panose="02020603050405020304" pitchFamily="18" charset="0"/>
              </a:rPr>
              <a:t>басым </a:t>
            </a: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өзекті және сұранысқа ие бағыттардың тақырыптары:</a:t>
            </a:r>
            <a:endParaRPr lang="ru-RU" sz="2000" b="1" i="1"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8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000" b="1" dirty="0" smtClean="0">
                <a:latin typeface="Times New Roman" panose="02020603050405020304" pitchFamily="18" charset="0"/>
                <a:ea typeface="Times New Roman" panose="02020603050405020304" pitchFamily="18" charset="0"/>
                <a:cs typeface="Times New Roman" panose="02020603050405020304" pitchFamily="18" charset="0"/>
              </a:rPr>
              <a:t>Физика-математика ғылымдары саласында:</a:t>
            </a:r>
            <a:endParaRPr lang="ru-RU" sz="2000" b="1"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1.Математика, информатика және басқарудың теориялық мәселелері</a:t>
            </a:r>
            <a:endParaRPr lang="ru-RU" sz="2000"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2.Механика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мен Машинатанудың теориялық мәселелері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3.Ғарыштық денелер мен олардың жүйелерінің физикасы: өзара әрекеттесу және эволюция</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4.Конденсацияланған, газ тәрізді құралдар физикасы және материалтану мәселелері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5.Ядро, элементар бөлшектер физикасы. Теориялық физика</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6.Қашықтықтан зондтау және ғарыштық технологиялар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мәселелері.</a:t>
            </a:r>
          </a:p>
          <a:p>
            <a:pPr indent="228600" algn="just">
              <a:lnSpc>
                <a:spcPct val="105000"/>
              </a:lnSpc>
              <a:spcAft>
                <a:spcPts val="0"/>
              </a:spcAft>
            </a:pPr>
            <a:r>
              <a:rPr lang="kk-KZ" sz="2000" b="1" dirty="0">
                <a:latin typeface="Times New Roman" panose="02020603050405020304" pitchFamily="18" charset="0"/>
                <a:ea typeface="Times New Roman" panose="02020603050405020304" pitchFamily="18" charset="0"/>
                <a:cs typeface="Times New Roman" panose="02020603050405020304" pitchFamily="18" charset="0"/>
              </a:rPr>
              <a:t>Химия-технологиялық ғылымдар саласында:</a:t>
            </a:r>
            <a:endParaRPr lang="ru-RU" sz="2000" b="1"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1.Табиғи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ресурстар мен жаңа жаңартылатын энергия көздерін қайта өңдеудің экологиялық таза каталитикалық және электрохимиялық процестерін құру</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2</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 Қазақстанның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көмірсутегі және минералдық шикізатын кешенді қайта өңдеу. Берілген қасиеттері бар жаңа материалдар мен заттар. Жаңа химиялық-аналитикалық жүйелер.</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 Синтетикалық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және табиғи шыққан жаңа мономерлер, Полимерлер және жоғары тиімді биологиялық белсенді заттар жасау.</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4</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 Энергия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тиімділігін арттырудың және электр энергиясы мен жылу өндірісінің экологиялық сипаттамаларын жақсартудың ғылыми негіздері. Жану процестері жылу өндірісінің және жаңа материалдар мен заттарды алудың негізі ретінде.</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endParaRPr lang="ru-RU" sz="2000" b="1"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9463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886990" y="569603"/>
            <a:ext cx="9395228" cy="5586145"/>
          </a:xfrm>
          <a:prstGeom prst="rect">
            <a:avLst/>
          </a:prstGeom>
        </p:spPr>
        <p:txBody>
          <a:bodyPr wrap="square">
            <a:spAutoFit/>
          </a:bodyPr>
          <a:lstStyle/>
          <a:p>
            <a:pPr indent="228600" algn="just">
              <a:lnSpc>
                <a:spcPct val="105000"/>
              </a:lnSpc>
              <a:spcAft>
                <a:spcPts val="0"/>
              </a:spcAft>
            </a:pPr>
            <a:r>
              <a:rPr lang="kk-KZ" sz="2000" b="1" dirty="0">
                <a:latin typeface="Times New Roman" panose="02020603050405020304" pitchFamily="18" charset="0"/>
                <a:ea typeface="Times New Roman" panose="02020603050405020304" pitchFamily="18" charset="0"/>
                <a:cs typeface="Times New Roman" panose="02020603050405020304" pitchFamily="18" charset="0"/>
              </a:rPr>
              <a:t>Биология және медицина ғылымдары саласында:</a:t>
            </a:r>
            <a:endParaRPr lang="ru-RU" sz="2000" b="1"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1.Биологиялық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әртүрлілік пен топырақ ресурстарын сақтау және теңгерімді пайдалану мәселелері.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2.Ағзалардың төзімділігі, өнімділігі мен қолданылуының физиологиялық және генетикалық негіздері. Тұқым қуалайтын ақпаратты іске асырудың геномы және тетіктері. Нуклеин қышқылдары мен ақуыздар.</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3.Адам денсаулығының проблемалары: неғұрлым ауыр аурулардың және ядролық сынақтардың зардаптарының алдын алудың, диагностикалаудың және емдеудің жаңа әдістері; халықтың осал топтарын ұтымды тамақтандырудың ғылыми негіздерін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әзірлеу.</a:t>
            </a:r>
          </a:p>
          <a:p>
            <a:pPr indent="228600" algn="just">
              <a:lnSpc>
                <a:spcPct val="105000"/>
              </a:lnSpc>
              <a:spcAft>
                <a:spcPts val="0"/>
              </a:spcAft>
            </a:pPr>
            <a:endParaRPr lang="kk-KZ" sz="20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b="1" dirty="0" smtClean="0">
                <a:latin typeface="Times New Roman" panose="02020603050405020304" pitchFamily="18" charset="0"/>
                <a:ea typeface="Times New Roman" panose="02020603050405020304" pitchFamily="18" charset="0"/>
                <a:cs typeface="Times New Roman" panose="02020603050405020304" pitchFamily="18" charset="0"/>
              </a:rPr>
              <a:t>Жер </a:t>
            </a:r>
            <a:r>
              <a:rPr lang="kk-KZ" sz="2000" b="1" dirty="0">
                <a:latin typeface="Times New Roman" panose="02020603050405020304" pitchFamily="18" charset="0"/>
                <a:ea typeface="Times New Roman" panose="02020603050405020304" pitchFamily="18" charset="0"/>
                <a:cs typeface="Times New Roman" panose="02020603050405020304" pitchFamily="18" charset="0"/>
              </a:rPr>
              <a:t>туралы ғылымдар </a:t>
            </a:r>
            <a:r>
              <a:rPr lang="kk-KZ" sz="2000" b="1" dirty="0" smtClean="0">
                <a:latin typeface="Times New Roman" panose="02020603050405020304" pitchFamily="18" charset="0"/>
                <a:ea typeface="Times New Roman" panose="02020603050405020304" pitchFamily="18" charset="0"/>
                <a:cs typeface="Times New Roman" panose="02020603050405020304" pitchFamily="18" charset="0"/>
              </a:rPr>
              <a:t>саласында:</a:t>
            </a:r>
            <a:endParaRPr lang="ru-RU" sz="2000" b="1"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1. Геологияның ғылыми мәселелері, минералды ресурстарды кешенді игеру және өңдеу</a:t>
            </a:r>
            <a:endParaRPr lang="ru-RU" sz="2000"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2</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 Су ресурстары, Гидрогеология мен географияның ғылыми мәселелері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3. Қазақстанның сейсмикалығы және сейсмоқауіпсіздігі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endParaRPr lang="ru-RU" sz="20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0697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645216" y="220300"/>
            <a:ext cx="10187189" cy="6878806"/>
          </a:xfrm>
          <a:prstGeom prst="rect">
            <a:avLst/>
          </a:prstGeom>
        </p:spPr>
        <p:txBody>
          <a:bodyPr wrap="square">
            <a:spAutoFit/>
          </a:bodyPr>
          <a:lstStyle/>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Ауыл мектебіндегі мұғалім оқушылардың ғылыми қызметін заманауи мектеп зертханаларының жағдайын қолдана отырып ұйымдастыра алуы үшін Университеттерде ауылдық жалпы білім беретін мектептердің мұғалімдері үшін мектепте зерттеу және жобалық қызметтің әлемдік тәжірибесін ұйымдастыру және енгізу бойынша қысқа мерзімді біліктілікті арттыру семинарларын ұйымдастыруды ұсынамын.</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Менің ойымша, зерттеу қызметіне деген қызығушылықтың секіруінің бір түрі-бүгін екі жыл толатын біздің ғылыми-практикалық конференция. Ол мұғалім, оқушы және ғылыми сарапшы арасындағы диалогтың жемісті алаңына айналды</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Жоғарыда айтылғандарға байланысты дарынды балалармен жұмысты жетілдіру және жүйелеу мақсатында, таланттарды анықтау және дамыту жөніндегі жұмыстың стратегиялық маңыздылығын ескере отырып, Ш.Уәлиханов атындағы Көкшетау университетімен бірлесіп жұмыс жасау "Ақмола дарыны" орталығы өз алдына мынадай міндеттер қояды</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i="1" dirty="0">
                <a:latin typeface="Times New Roman" panose="02020603050405020304" pitchFamily="18" charset="0"/>
                <a:ea typeface="Times New Roman" panose="02020603050405020304" pitchFamily="18" charset="0"/>
                <a:cs typeface="Times New Roman" panose="02020603050405020304" pitchFamily="18" charset="0"/>
              </a:rPr>
              <a:t>бірыңғай жүйені құру бойынша жұмысты жалғастыру;</a:t>
            </a:r>
            <a:endParaRPr lang="ru-RU" sz="2000" i="1"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i="1" dirty="0">
                <a:latin typeface="Times New Roman" panose="02020603050405020304" pitchFamily="18" charset="0"/>
                <a:ea typeface="Times New Roman" panose="02020603050405020304" pitchFamily="18" charset="0"/>
                <a:cs typeface="Times New Roman" panose="02020603050405020304" pitchFamily="18" charset="0"/>
              </a:rPr>
              <a:t>оқушылардың зияткерлік дарындылығын көрсету мүмкіндіктері кеңістігін кеңейту;</a:t>
            </a:r>
            <a:endParaRPr lang="ru-RU" sz="2000" i="1"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i="1" dirty="0">
                <a:latin typeface="Times New Roman" panose="02020603050405020304" pitchFamily="18" charset="0"/>
                <a:ea typeface="Times New Roman" panose="02020603050405020304" pitchFamily="18" charset="0"/>
                <a:cs typeface="Times New Roman" panose="02020603050405020304" pitchFamily="18" charset="0"/>
              </a:rPr>
              <a:t>авторлық бағдарламаларды әзірлеуді ынталандыру</a:t>
            </a:r>
            <a:r>
              <a:rPr lang="kk-KZ" sz="2000" i="1"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05000"/>
              </a:lnSpc>
              <a:spcAft>
                <a:spcPts val="0"/>
              </a:spcAft>
              <a:buFont typeface="Wingdings" panose="05000000000000000000" pitchFamily="2" charset="2"/>
              <a:buChar char=""/>
            </a:pPr>
            <a:endParaRPr lang="ru-RU" sz="2000" i="1"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Жоғарыда айтылғандардың бәріне сүйене отырып, университет пен мектеп арасындағы байланысты жетілдіруді жалғастыру қажет.</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endParaRPr lang="ru-RU" sz="20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28985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604357" y="213590"/>
            <a:ext cx="9917084" cy="6555641"/>
          </a:xfrm>
          <a:prstGeom prst="rect">
            <a:avLst/>
          </a:prstGeom>
        </p:spPr>
        <p:txBody>
          <a:bodyPr wrap="square">
            <a:spAutoFit/>
          </a:bodyPr>
          <a:lstStyle/>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Мектеп оқушыларын оқыту процесінде жобалау-зерттеу жұмыстарының әдісін жасау арқылы мектеп білімінің сапасын арттыру.</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Жобалық және зерттеу жұмыстарын жазуға облыстың көптеген оқушыларын тарту қажет, бұл олардың сыни ойлау, қарым-қатынас, командада жұмыс істеу, креативтілік сияқты «икемді» дағдыларын дамытуға көмектеседі.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Мектептерде өткізілетін ғылыми-практикалық конференциялар санын ұлғайту, мектептің ғылыми қоғамдастықтарының жұмысын күшейту қажет.</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Ғылыми-зерттеу қызметі оқушылардың мектептегі ғылыми қоғамдары (ОҒҚ) арқылы жүзеге асырылады. </a:t>
            </a:r>
            <a:r>
              <a:rPr lang="kk-KZ" sz="2000" b="1" dirty="0">
                <a:latin typeface="Times New Roman" panose="02020603050405020304" pitchFamily="18" charset="0"/>
                <a:ea typeface="Times New Roman" panose="02020603050405020304" pitchFamily="18" charset="0"/>
                <a:cs typeface="Times New Roman" panose="02020603050405020304" pitchFamily="18" charset="0"/>
              </a:rPr>
              <a:t>Бұл ретте ОҒҚ оқушыларға көптеген оқу дағдыларын бекіту және жаңа құзыреттер алу үшін үлкен мүмкіндіктер береді</a:t>
            </a:r>
            <a:r>
              <a:rPr lang="kk-KZ" sz="2000" b="1"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Құрметті ұстаздар, тәлімгерлер, Шоқан Уәлиханов атындағы университеттің ғылыми қоғамдастығының өкілдері!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Оқушыларды ғылыми даярлау бойынша жүргізіліп жатқан жұмыстарыңыз үшін рахмет! Сіздерге және Сіздердің жобаларыңызға одан да көп жеңістер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тілеймін!</a:t>
            </a:r>
            <a:endParaRPr lang="ru-RU" sz="2000"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b="1" i="1" dirty="0" smtClean="0">
                <a:latin typeface="Times New Roman" panose="02020603050405020304" pitchFamily="18" charset="0"/>
                <a:ea typeface="Times New Roman" panose="02020603050405020304" pitchFamily="18" charset="0"/>
                <a:cs typeface="Times New Roman" panose="02020603050405020304" pitchFamily="18" charset="0"/>
              </a:rPr>
              <a:t>Құрметті балалар!</a:t>
            </a:r>
            <a:endParaRPr lang="ru-RU" sz="2000"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Сіздер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 біздің облыстың үздік зияткер, шығармашыл әлеуеттерісіздер, әрі қарай Қазақстанның қазіргі және болашақ ғылымының іргетасын қалайтындарыңызға </a:t>
            </a: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сенемін.</a:t>
            </a:r>
            <a:endParaRPr lang="ru-RU" sz="2000" dirty="0" smtClean="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Сіздерге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әр түрлі деңгейдегі байқауларда табыс, таным қуанышын, өз қабілеттеріңізді жетілдіруге деген ұмтылыс, жаңа зияткерлік биіктерге жетуді тілейміз!</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lnSpc>
                <a:spcPct val="105000"/>
              </a:lnSpc>
              <a:spcAft>
                <a:spcPts val="0"/>
              </a:spcAft>
            </a:pPr>
            <a:endParaRPr lang="ru-RU" sz="2000" b="1"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934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683129" y="2590213"/>
            <a:ext cx="9390071" cy="1017715"/>
          </a:xfrm>
          <a:prstGeom prst="rect">
            <a:avLst/>
          </a:prstGeom>
        </p:spPr>
        <p:txBody>
          <a:bodyPr wrap="none">
            <a:spAutoFit/>
          </a:bodyPr>
          <a:lstStyle/>
          <a:p>
            <a:pPr indent="449580" algn="just">
              <a:lnSpc>
                <a:spcPct val="105000"/>
              </a:lnSpc>
              <a:spcAft>
                <a:spcPts val="0"/>
              </a:spcAft>
            </a:pPr>
            <a:r>
              <a:rPr lang="kk-KZ" sz="6000" b="1" i="1" dirty="0">
                <a:latin typeface="Times New Roman" panose="02020603050405020304" pitchFamily="18" charset="0"/>
                <a:ea typeface="Times New Roman" panose="02020603050405020304" pitchFamily="18" charset="0"/>
                <a:cs typeface="Times New Roman" panose="02020603050405020304" pitchFamily="18" charset="0"/>
              </a:rPr>
              <a:t>Назарларыңызға рахмет!</a:t>
            </a:r>
            <a:endParaRPr lang="ru-RU" sz="6000" b="1" i="1"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6926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1545465" y="1682839"/>
            <a:ext cx="10075057" cy="3777622"/>
          </a:xfrm>
        </p:spPr>
        <p:txBody>
          <a:bodyPr/>
          <a:lstStyle/>
          <a:p>
            <a:pPr marL="0" indent="0">
              <a:buNone/>
            </a:pPr>
            <a:r>
              <a:rPr lang="kk-KZ" sz="3200" b="1" i="1" dirty="0" smtClean="0">
                <a:solidFill>
                  <a:schemeClr val="tx1"/>
                </a:solidFill>
                <a:latin typeface="Times New Roman" panose="02020603050405020304" pitchFamily="18" charset="0"/>
                <a:cs typeface="Times New Roman" panose="02020603050405020304" pitchFamily="18" charset="0"/>
              </a:rPr>
              <a:t>«...«</a:t>
            </a:r>
            <a:r>
              <a:rPr lang="kk-KZ" sz="3200" b="1" i="1" dirty="0">
                <a:solidFill>
                  <a:schemeClr val="tx1"/>
                </a:solidFill>
                <a:latin typeface="Times New Roman" panose="02020603050405020304" pitchFamily="18" charset="0"/>
                <a:cs typeface="Times New Roman" panose="02020603050405020304" pitchFamily="18" charset="0"/>
              </a:rPr>
              <a:t>Біздің ұзақ жолымыздың негізі – білім мен ғылым. </a:t>
            </a:r>
            <a:endParaRPr lang="ru-RU" sz="3200" dirty="0">
              <a:solidFill>
                <a:schemeClr val="tx1"/>
              </a:solidFill>
              <a:latin typeface="Times New Roman" panose="02020603050405020304" pitchFamily="18" charset="0"/>
              <a:cs typeface="Times New Roman" panose="02020603050405020304" pitchFamily="18" charset="0"/>
            </a:endParaRPr>
          </a:p>
          <a:p>
            <a:pPr marL="0" indent="0">
              <a:buNone/>
            </a:pPr>
            <a:r>
              <a:rPr lang="kk-KZ" sz="3200" b="1" i="1" dirty="0">
                <a:solidFill>
                  <a:schemeClr val="tx1"/>
                </a:solidFill>
                <a:latin typeface="Times New Roman" panose="02020603050405020304" pitchFamily="18" charset="0"/>
                <a:cs typeface="Times New Roman" panose="02020603050405020304" pitchFamily="18" charset="0"/>
              </a:rPr>
              <a:t>Кім жеңеді? </a:t>
            </a:r>
            <a:endParaRPr lang="ru-RU" sz="3200" dirty="0">
              <a:solidFill>
                <a:schemeClr val="tx1"/>
              </a:solidFill>
              <a:latin typeface="Times New Roman" panose="02020603050405020304" pitchFamily="18" charset="0"/>
              <a:cs typeface="Times New Roman" panose="02020603050405020304" pitchFamily="18" charset="0"/>
            </a:endParaRPr>
          </a:p>
          <a:p>
            <a:pPr marL="0" indent="0">
              <a:buNone/>
            </a:pPr>
            <a:r>
              <a:rPr lang="kk-KZ" sz="3200" b="1" i="1" dirty="0" smtClean="0">
                <a:solidFill>
                  <a:schemeClr val="tx1"/>
                </a:solidFill>
                <a:latin typeface="Times New Roman" panose="02020603050405020304" pitchFamily="18" charset="0"/>
                <a:cs typeface="Times New Roman" panose="02020603050405020304" pitchFamily="18" charset="0"/>
              </a:rPr>
              <a:t>Терең </a:t>
            </a:r>
            <a:r>
              <a:rPr lang="kk-KZ" sz="3200" b="1" i="1" dirty="0">
                <a:solidFill>
                  <a:schemeClr val="tx1"/>
                </a:solidFill>
                <a:latin typeface="Times New Roman" panose="02020603050405020304" pitchFamily="18" charset="0"/>
                <a:cs typeface="Times New Roman" panose="02020603050405020304" pitchFamily="18" charset="0"/>
              </a:rPr>
              <a:t>білімі және дамыған ғылымы бар адам...»</a:t>
            </a:r>
            <a:endParaRPr lang="ru-RU" sz="3200" dirty="0">
              <a:solidFill>
                <a:schemeClr val="tx1"/>
              </a:solidFill>
              <a:latin typeface="Times New Roman" panose="02020603050405020304" pitchFamily="18" charset="0"/>
              <a:cs typeface="Times New Roman" panose="02020603050405020304" pitchFamily="18" charset="0"/>
            </a:endParaRPr>
          </a:p>
          <a:p>
            <a:pPr marL="0" indent="0" algn="r">
              <a:buNone/>
            </a:pPr>
            <a:r>
              <a:rPr lang="kk-KZ" sz="3200" b="1" i="1" dirty="0">
                <a:solidFill>
                  <a:schemeClr val="tx1"/>
                </a:solidFill>
                <a:latin typeface="Times New Roman" panose="02020603050405020304" pitchFamily="18" charset="0"/>
                <a:cs typeface="Times New Roman" panose="02020603050405020304" pitchFamily="18" charset="0"/>
              </a:rPr>
              <a:t>Н.Назарбаев </a:t>
            </a:r>
            <a:endParaRPr lang="ru-RU" sz="3200" b="1" dirty="0">
              <a:solidFill>
                <a:schemeClr val="tx1"/>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40258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33136" y="333165"/>
            <a:ext cx="8911687" cy="1280890"/>
          </a:xfrm>
        </p:spPr>
        <p:txBody>
          <a:bodyPr>
            <a:noAutofit/>
          </a:bodyPr>
          <a:lstStyle/>
          <a:p>
            <a:pPr algn="ctr"/>
            <a:r>
              <a:rPr lang="kk-KZ" sz="2000" b="1" i="1" dirty="0" smtClean="0">
                <a:solidFill>
                  <a:schemeClr val="tx1"/>
                </a:solidFill>
                <a:latin typeface="Times New Roman" panose="02020603050405020304" pitchFamily="18" charset="0"/>
                <a:cs typeface="Times New Roman" panose="02020603050405020304" pitchFamily="18" charset="0"/>
              </a:rPr>
              <a:t>       </a:t>
            </a:r>
            <a:r>
              <a:rPr lang="kk-KZ" sz="2400" b="1" i="1" dirty="0" smtClean="0">
                <a:solidFill>
                  <a:schemeClr val="tx1"/>
                </a:solidFill>
                <a:latin typeface="Times New Roman" panose="02020603050405020304" pitchFamily="18" charset="0"/>
                <a:cs typeface="Times New Roman" panose="02020603050405020304" pitchFamily="18" charset="0"/>
              </a:rPr>
              <a:t>Қайырлы </a:t>
            </a:r>
            <a:r>
              <a:rPr lang="kk-KZ" sz="2400" b="1" i="1" dirty="0">
                <a:solidFill>
                  <a:schemeClr val="tx1"/>
                </a:solidFill>
                <a:latin typeface="Times New Roman" panose="02020603050405020304" pitchFamily="18" charset="0"/>
                <a:cs typeface="Times New Roman" panose="02020603050405020304" pitchFamily="18" charset="0"/>
              </a:rPr>
              <a:t>күн, құрметті конференцияға қатысушылар, әріптестер, мұғалімдер, қонақтар және еліміздің болашақ ғылыми қоғамдастығы!</a:t>
            </a:r>
            <a:r>
              <a:rPr lang="ru-RU" sz="2400" dirty="0">
                <a:solidFill>
                  <a:schemeClr val="accent2">
                    <a:lumMod val="50000"/>
                  </a:schemeClr>
                </a:solidFill>
                <a:latin typeface="Times New Roman" panose="02020603050405020304" pitchFamily="18" charset="0"/>
                <a:cs typeface="Times New Roman" panose="02020603050405020304" pitchFamily="18" charset="0"/>
              </a:rPr>
              <a:t/>
            </a:r>
            <a:br>
              <a:rPr lang="ru-RU" sz="2400" dirty="0">
                <a:solidFill>
                  <a:schemeClr val="accent2">
                    <a:lumMod val="50000"/>
                  </a:schemeClr>
                </a:solidFill>
                <a:latin typeface="Times New Roman" panose="02020603050405020304" pitchFamily="18" charset="0"/>
                <a:cs typeface="Times New Roman" panose="02020603050405020304" pitchFamily="18" charset="0"/>
              </a:rPr>
            </a:br>
            <a:r>
              <a:rPr lang="ru-RU" sz="2400" dirty="0" smtClean="0">
                <a:solidFill>
                  <a:schemeClr val="accent2">
                    <a:lumMod val="50000"/>
                  </a:schemeClr>
                </a:solidFill>
                <a:latin typeface="Times New Roman" panose="02020603050405020304" pitchFamily="18" charset="0"/>
                <a:cs typeface="Times New Roman" panose="02020603050405020304" pitchFamily="18" charset="0"/>
              </a:rPr>
              <a:t>       </a:t>
            </a:r>
            <a:endParaRPr lang="ru-RU" sz="24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213659" y="1614055"/>
            <a:ext cx="10540537" cy="4893647"/>
          </a:xfrm>
          <a:prstGeom prst="rect">
            <a:avLst/>
          </a:prstGeom>
        </p:spPr>
        <p:txBody>
          <a:bodyPr wrap="square">
            <a:spAutoFit/>
          </a:bodyPr>
          <a:lstStyle/>
          <a:p>
            <a:pPr algn="just"/>
            <a:r>
              <a:rPr lang="kk-KZ" sz="2400" dirty="0" smtClean="0">
                <a:solidFill>
                  <a:schemeClr val="accent2">
                    <a:lumMod val="50000"/>
                  </a:schemeClr>
                </a:solidFill>
                <a:latin typeface="Times New Roman" panose="02020603050405020304" pitchFamily="18" charset="0"/>
                <a:cs typeface="Times New Roman" panose="02020603050405020304" pitchFamily="18" charset="0"/>
              </a:rPr>
              <a:t>	</a:t>
            </a:r>
            <a:r>
              <a:rPr lang="kk-KZ" sz="2400" dirty="0" smtClean="0">
                <a:latin typeface="Times New Roman" panose="02020603050405020304" pitchFamily="18" charset="0"/>
                <a:cs typeface="Times New Roman" panose="02020603050405020304" pitchFamily="18" charset="0"/>
              </a:rPr>
              <a:t>Бүгін </a:t>
            </a:r>
            <a:r>
              <a:rPr lang="kk-KZ" sz="2400" dirty="0">
                <a:latin typeface="Times New Roman" panose="02020603050405020304" pitchFamily="18" charset="0"/>
                <a:cs typeface="Times New Roman" panose="02020603050405020304" pitchFamily="18" charset="0"/>
              </a:rPr>
              <a:t>біздің конференция Жас ғалым болуы тиіс сапалы өнім, мектеп пен ЖОО арасындағы табысты ынтымақтастықтың зерттеу жобасына арналған. </a:t>
            </a:r>
            <a:endParaRPr lang="ru-RU" sz="2400" dirty="0" smtClean="0">
              <a:latin typeface="Times New Roman" panose="02020603050405020304" pitchFamily="18" charset="0"/>
              <a:cs typeface="Times New Roman" panose="02020603050405020304" pitchFamily="18" charset="0"/>
            </a:endParaRPr>
          </a:p>
          <a:p>
            <a:pPr algn="just"/>
            <a:r>
              <a:rPr lang="ru-RU" sz="2400" dirty="0">
                <a:latin typeface="Times New Roman" panose="02020603050405020304" pitchFamily="18" charset="0"/>
                <a:cs typeface="Times New Roman" panose="02020603050405020304" pitchFamily="18" charset="0"/>
              </a:rPr>
              <a:t>	</a:t>
            </a:r>
            <a:r>
              <a:rPr lang="kk-KZ" sz="2400" dirty="0" smtClean="0">
                <a:latin typeface="Times New Roman" panose="02020603050405020304" pitchFamily="18" charset="0"/>
                <a:cs typeface="Times New Roman" panose="02020603050405020304" pitchFamily="18" charset="0"/>
              </a:rPr>
              <a:t>Білім </a:t>
            </a:r>
            <a:r>
              <a:rPr lang="kk-KZ" sz="2400" dirty="0">
                <a:latin typeface="Times New Roman" panose="02020603050405020304" pitchFamily="18" charset="0"/>
                <a:cs typeface="Times New Roman" panose="02020603050405020304" pitchFamily="18" charset="0"/>
              </a:rPr>
              <a:t>үлкен өзгерістер кезеңіне өтті, оның негізі мүлдем жаңа ойлау болып табылады. Біз, мұғалімдер, шығармашыл ойлауға, іс-әрекетке, өзін-өзі дамытуға қабілетті адамды тәрбиелеуге, оларды қоршаған әлемді тану негіздеріне үйретуге, әр оқушыда өзін-өзі анықтауға және өзін-өзі жүзеге асыруға қабілетті жан-жақты дамыған тұлғаны тәрбиелеуге шақырамыз. Білім берудегі жаңа басымдықтар бізді оқытудың неғұрлым жоғары нәтижелеріне қол жеткізуге, сондай-ақ оқушылардың шығармашылық қызметке деген қызығушылығын қолдауға мүмкіндік беретін оқытудың заманауи тиімді технологияларын іздеуге итермелейді. Осыған байланысты оқытудың белсенді әдістерін қолдану өзекті деп санаймын. Олардың бірі-ғылыми жобалар әдісі, зерттеу қызметі, оқушылардың ғылыми қоғамы.</a:t>
            </a:r>
            <a:endParaRPr lang="ru-RU" sz="2400" dirty="0"/>
          </a:p>
        </p:txBody>
      </p:sp>
    </p:spTree>
    <p:extLst>
      <p:ext uri="{BB962C8B-B14F-4D97-AF65-F5344CB8AC3E}">
        <p14:creationId xmlns:p14="http://schemas.microsoft.com/office/powerpoint/2010/main" val="1713506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2281382" y="312613"/>
            <a:ext cx="8848436" cy="6297108"/>
          </a:xfrm>
          <a:prstGeom prst="rect">
            <a:avLst/>
          </a:prstGeom>
        </p:spPr>
        <p:txBody>
          <a:bodyPr wrap="square">
            <a:spAutoFit/>
          </a:bodyPr>
          <a:lstStyle/>
          <a:p>
            <a:pPr indent="449580" algn="just">
              <a:lnSpc>
                <a:spcPct val="105000"/>
              </a:lnSpc>
              <a:spcAft>
                <a:spcPts val="0"/>
              </a:spcAft>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Жобалаудың табыстылығының маңызды критерийі қажетті жағдайларды жасау болып табылады:</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сабақта әр балаға сәттілік жағдайын жасау, мақұлдау, қолдау маңызды. Менің ойымша, барлық балалар өз жолымен дарынды. Бұл талантты ашу, алауды жағу, сол алау арқылы баланы жаңа білім мен дағдыларға жетелеу, мұғалімнің міндеті;</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жоғары мектеппен ынтымақтастық дәстүрлері мен тәжірибесін пайдалану. Бүгінгі таңда мектеп пен ЖОО өзара қойылған міндеттерді шешуге мүмкіндік беретін ынтымақтастық нысандарын дамытуда;</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оқушылардың оқу-зерттеу, шығармашылық және ғылыми қызмет құралдарымен өзін-өзі жетілдіруін жүзеге асыруы;</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педагогтердің оқушылардың ғылыми-зерттеу және шығармашылық қызметін ұйымдастыру және өткізу саласындағы өзінің кәсіби қызметінің нәтижелерін таратуы;</a:t>
            </a:r>
            <a:endParaRPr lang="ru-RU" sz="24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4308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429555" y="630978"/>
            <a:ext cx="10251583" cy="5492081"/>
          </a:xfrm>
          <a:prstGeom prst="rect">
            <a:avLst/>
          </a:prstGeom>
        </p:spPr>
        <p:txBody>
          <a:bodyPr wrap="square">
            <a:spAutoFit/>
          </a:bodyPr>
          <a:lstStyle/>
          <a:p>
            <a:pPr indent="228600" algn="just">
              <a:lnSpc>
                <a:spcPct val="105000"/>
              </a:lnSpc>
              <a:spcAft>
                <a:spcPts val="0"/>
              </a:spcAft>
            </a:pPr>
            <a:r>
              <a:rPr lang="kk-KZ" sz="2800" dirty="0">
                <a:latin typeface="Times New Roman" panose="02020603050405020304" pitchFamily="18" charset="0"/>
                <a:ea typeface="Times New Roman" panose="02020603050405020304" pitchFamily="18" charset="0"/>
                <a:cs typeface="Times New Roman" panose="02020603050405020304" pitchFamily="18" charset="0"/>
              </a:rPr>
              <a:t>Оқушылар арасында сауалнама жүргізіліп, оларға мынандай сұрақ қойылды: </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"Сізге пән бойынша курсты жүйелеуді қайталау үшін не пайдалы: емтихан ба немесе жобалық жұмысты қорғау ма?"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және де</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олар жоба бойынша жұмыс тиімдірек және қызықты деп жауап берді</a:t>
            </a:r>
            <a:r>
              <a:rPr lang="kk-KZ"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endParaRPr lang="ru-RU" sz="2800" dirty="0">
              <a:latin typeface="Times New Roman" panose="02020603050405020304" pitchFamily="18" charset="0"/>
              <a:ea typeface="Times New Roman" panose="02020603050405020304" pitchFamily="18" charset="0"/>
              <a:cs typeface="Times New Roman" panose="02020603050405020304" pitchFamily="18" charset="0"/>
            </a:endParaRPr>
          </a:p>
          <a:p>
            <a:pPr indent="228600" algn="just">
              <a:lnSpc>
                <a:spcPct val="105000"/>
              </a:lnSpc>
              <a:spcAft>
                <a:spcPts val="0"/>
              </a:spcAft>
            </a:pPr>
            <a:r>
              <a:rPr lang="kk-KZ" sz="2800" dirty="0">
                <a:latin typeface="Times New Roman" panose="02020603050405020304" pitchFamily="18" charset="0"/>
                <a:ea typeface="Times New Roman" panose="02020603050405020304" pitchFamily="18" charset="0"/>
                <a:cs typeface="Times New Roman" panose="02020603050405020304" pitchFamily="18" charset="0"/>
              </a:rPr>
              <a:t>Ғылыми зерттеулер көрсеткендей, оқушылар шамамен оқылғандарының 10% - ын, тыңдағандарының 20% - ын, бақылағандарының 30% - ын, көргендерінің және естігендерінің 50% - ын, айтылғандарының және талқылағандарының 70% - ын және талқыланғандарының және тәжірибе жасағандарының 90% - ын есте сақтайды</a:t>
            </a:r>
            <a:r>
              <a:rPr lang="kk-KZ" sz="2800" dirty="0">
                <a:latin typeface="Arial" panose="020B0604020202020204" pitchFamily="34" charset="0"/>
                <a:ea typeface="Times New Roman" panose="02020603050405020304" pitchFamily="18" charset="0"/>
                <a:cs typeface="Arial" panose="020B0604020202020204" pitchFamily="34" charset="0"/>
              </a:rPr>
              <a:t>.</a:t>
            </a:r>
            <a:endParaRPr lang="ru-RU" sz="2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895232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650238" y="323243"/>
            <a:ext cx="10153834" cy="6755696"/>
          </a:xfrm>
          <a:prstGeom prst="rect">
            <a:avLst/>
          </a:prstGeom>
        </p:spPr>
        <p:txBody>
          <a:bodyPr wrap="square">
            <a:spAutoFit/>
          </a:bodyPr>
          <a:lstStyle/>
          <a:p>
            <a:pPr indent="228600" algn="just">
              <a:spcAft>
                <a:spcPts val="0"/>
              </a:spcAft>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Ғылыми жобалар конкурсы -</a:t>
            </a:r>
            <a:r>
              <a:rPr lang="kk-KZ" sz="2000" dirty="0">
                <a:latin typeface="Times New Roman" panose="02020603050405020304" pitchFamily="18" charset="0"/>
                <a:ea typeface="Times New Roman" panose="02020603050405020304" pitchFamily="18" charset="0"/>
                <a:cs typeface="Times New Roman" panose="02020603050405020304" pitchFamily="18" charset="0"/>
              </a:rPr>
              <a:t> оқушының ғылым әлеміне алғашқы қадамы, кейіннен ғылыми дәреже алу үшін курстық, дипломдық жұмыстарды, диссертацияларды жасау кезінде жүзеге асырылатын оқушының ғылыми қызметінің бірінші кезеңі.</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spcAft>
                <a:spcPts val="0"/>
              </a:spcAft>
            </a:pPr>
            <a:r>
              <a:rPr lang="kk-KZ" sz="2000" dirty="0" smtClean="0">
                <a:latin typeface="Times New Roman" panose="02020603050405020304" pitchFamily="18" charset="0"/>
                <a:ea typeface="Times New Roman" panose="02020603050405020304" pitchFamily="18" charset="0"/>
                <a:cs typeface="Times New Roman" panose="02020603050405020304" pitchFamily="18" charset="0"/>
              </a:rPr>
              <a:t>Жобамен жұмыс істеудің алғашқы қадамдарынан бастап балалардың «гипотеза», «зерттеу құралы және объектісі» сияқты ғылыми терминдерді біліп қана қоймай, олардың дұрыстығын дәлелдеу немесе жоққа шығару арқылы олардың мағынасын ашқаны маңызды.</a:t>
            </a:r>
          </a:p>
          <a:p>
            <a:pPr indent="228600" algn="just">
              <a:lnSpc>
                <a:spcPct val="105000"/>
              </a:lnSpc>
              <a:spcAft>
                <a:spcPts val="0"/>
              </a:spcAft>
            </a:pPr>
            <a:r>
              <a:rPr lang="kk-KZ" sz="2000" dirty="0">
                <a:latin typeface="Times New Roman" panose="02020603050405020304" pitchFamily="18" charset="0"/>
                <a:ea typeface="Times New Roman" panose="02020603050405020304" pitchFamily="18" charset="0"/>
                <a:cs typeface="Times New Roman" panose="02020603050405020304" pitchFamily="18" charset="0"/>
              </a:rPr>
              <a:t>Ғылыми-зерттеу қызметіне қызығушылық танытқан және облыс бойынша зерттеу жұмысы үшін зияткерлік-шығармашылық әлеуеті бар оқушылармен "Ақмола дарыны" орталығы келесі функцияларды жүзеге асырады:</a:t>
            </a:r>
            <a:endParaRPr lang="ru-RU" sz="20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оқушыларды ерте анықтау және ғылыми жобалар байқауына тарту;</a:t>
            </a:r>
            <a:endParaRPr lang="ru-RU" sz="2000" b="1" i="1"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Ш. Уәлиханов атындағы Көкшетау университетінің профессорлық-оқытушылық құрамымен оқушылардың жұмыс жүйесі жүйеленген. (профессорлармен, ғылым докторларымен, ғылым кандидаттарымен, доценттермен және ғылым магистрлерімен);</a:t>
            </a:r>
            <a:endParaRPr lang="ru-RU" sz="2000" b="1" i="1"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8-11 сынып оқушылары арасында әртүрлі облыстық конкурстар мен ғылыми жобалар жарыстары, 1-7 сынып оқушылары арасында "Зерде" зерттеу жұмыстары мен шығармашылық жобалар конкурсы өткізіледі;</a:t>
            </a:r>
            <a:endParaRPr lang="ru-RU" sz="2000" b="1" i="1"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000" b="1" i="1" dirty="0">
                <a:latin typeface="Times New Roman" panose="02020603050405020304" pitchFamily="18" charset="0"/>
                <a:ea typeface="Times New Roman" panose="02020603050405020304" pitchFamily="18" charset="0"/>
                <a:cs typeface="Times New Roman" panose="02020603050405020304" pitchFamily="18" charset="0"/>
              </a:rPr>
              <a:t>оқушылардың облыстық, республикалық және халықаралық ғылыми жобалар конкурстарына қатысуына мониторинг жүргізіледі.</a:t>
            </a:r>
            <a:endParaRPr lang="ru-RU" sz="2000" b="1" i="1" dirty="0">
              <a:latin typeface="Calibri Light" panose="020F0302020204030204" pitchFamily="34" charset="0"/>
              <a:ea typeface="Times New Roman" panose="02020603050405020304" pitchFamily="18" charset="0"/>
              <a:cs typeface="Times New Roman" panose="02020603050405020304" pitchFamily="18" charset="0"/>
            </a:endParaRPr>
          </a:p>
          <a:p>
            <a:pPr indent="228600" algn="just">
              <a:spcAft>
                <a:spcPts val="0"/>
              </a:spcAft>
            </a:pPr>
            <a:endParaRPr lang="ru-RU" sz="2000" b="1" i="1"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3756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305099" y="1537854"/>
            <a:ext cx="10440436" cy="3711785"/>
          </a:xfrm>
          <a:prstGeom prst="rect">
            <a:avLst/>
          </a:prstGeom>
        </p:spPr>
        <p:txBody>
          <a:bodyPr wrap="square">
            <a:spAutoFit/>
          </a:bodyPr>
          <a:lstStyle/>
          <a:p>
            <a:pPr indent="228600" algn="just">
              <a:lnSpc>
                <a:spcPct val="105000"/>
              </a:lnSpc>
              <a:spcAft>
                <a:spcPts val="0"/>
              </a:spcAft>
            </a:pPr>
            <a:r>
              <a:rPr lang="kk-KZ" sz="2800" dirty="0">
                <a:latin typeface="Times New Roman" panose="02020603050405020304" pitchFamily="18" charset="0"/>
                <a:ea typeface="Times New Roman" panose="02020603050405020304" pitchFamily="18" charset="0"/>
                <a:cs typeface="Times New Roman" panose="02020603050405020304" pitchFamily="18" charset="0"/>
              </a:rPr>
              <a:t>Ағымдағы оқу жылында" Дарын " РҒПО-да 4 бағыт бойынша </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423 ғылыми жоба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тіркелген. Оның ішінде </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126 ғылыми жоба</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139 қатысушы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мен </a:t>
            </a:r>
            <a:r>
              <a:rPr lang="kk-KZ" sz="2800" b="1" i="1" dirty="0">
                <a:latin typeface="Times New Roman" panose="02020603050405020304" pitchFamily="18" charset="0"/>
                <a:ea typeface="Times New Roman" panose="02020603050405020304" pitchFamily="18" charset="0"/>
                <a:cs typeface="Times New Roman" panose="02020603050405020304" pitchFamily="18" charset="0"/>
              </a:rPr>
              <a:t>13 команда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сараптамадан өтті. Сараптаманы Ш.Уәлиханов атындағы Көкшетау университетінің </a:t>
            </a:r>
            <a:r>
              <a:rPr lang="kk-KZ" sz="2800" dirty="0" smtClean="0">
                <a:latin typeface="Times New Roman" panose="02020603050405020304" pitchFamily="18" charset="0"/>
                <a:ea typeface="Times New Roman" panose="02020603050405020304" pitchFamily="18" charset="0"/>
                <a:cs typeface="Times New Roman" panose="02020603050405020304" pitchFamily="18" charset="0"/>
              </a:rPr>
              <a:t>ғалымдары өткізеді </a:t>
            </a:r>
            <a:r>
              <a:rPr lang="kk-KZ" sz="2800" dirty="0">
                <a:latin typeface="Times New Roman" panose="02020603050405020304" pitchFamily="18" charset="0"/>
                <a:ea typeface="Times New Roman" panose="02020603050405020304" pitchFamily="18" charset="0"/>
                <a:cs typeface="Times New Roman" panose="02020603050405020304" pitchFamily="18" charset="0"/>
              </a:rPr>
              <a:t>және  оқушыларға кеңес береді</a:t>
            </a:r>
            <a:r>
              <a:rPr lang="kk-KZ"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228600" algn="just">
              <a:lnSpc>
                <a:spcPct val="105000"/>
              </a:lnSpc>
              <a:spcAft>
                <a:spcPts val="0"/>
              </a:spcAft>
            </a:pPr>
            <a:r>
              <a:rPr lang="kk-KZ" sz="2800" dirty="0" smtClean="0">
                <a:latin typeface="Times New Roman" panose="02020603050405020304" pitchFamily="18" charset="0"/>
                <a:ea typeface="Times New Roman" panose="02020603050405020304" pitchFamily="18" charset="0"/>
                <a:cs typeface="Times New Roman" panose="02020603050405020304" pitchFamily="18" charset="0"/>
              </a:rPr>
              <a:t>Ақмола облысының жас зерттеушілер командасы республикалық байқауларда соңғы 3 жылдың қорытындысы бойынша </a:t>
            </a:r>
            <a:r>
              <a:rPr lang="kk-KZ" sz="2800" b="1" i="1" dirty="0" smtClean="0">
                <a:latin typeface="Times New Roman" panose="02020603050405020304" pitchFamily="18" charset="0"/>
                <a:ea typeface="Times New Roman" panose="02020603050405020304" pitchFamily="18" charset="0"/>
                <a:cs typeface="Times New Roman" panose="02020603050405020304" pitchFamily="18" charset="0"/>
              </a:rPr>
              <a:t>«Үздік команда»</a:t>
            </a:r>
            <a:r>
              <a:rPr lang="kk-KZ" sz="28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2800" dirty="0" smtClean="0">
                <a:latin typeface="Times New Roman" panose="02020603050405020304" pitchFamily="18" charset="0"/>
                <a:ea typeface="Times New Roman" panose="02020603050405020304" pitchFamily="18" charset="0"/>
                <a:cs typeface="Times New Roman" panose="02020603050405020304" pitchFamily="18" charset="0"/>
              </a:rPr>
              <a:t>атағын жеңіп алуда.</a:t>
            </a:r>
            <a:endParaRPr lang="ru-RU" sz="28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87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884218" y="654358"/>
            <a:ext cx="9781308" cy="5521512"/>
          </a:xfrm>
          <a:prstGeom prst="rect">
            <a:avLst/>
          </a:prstGeom>
        </p:spPr>
        <p:txBody>
          <a:bodyPr wrap="square">
            <a:spAutoFit/>
          </a:bodyPr>
          <a:lstStyle/>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Ғылыми жобалар конкурсы мен "Зерде" конкурсында іріктеуден өткен Ақмолалық оқушылар келесі халықаралық ғылыми-зерттеу жарыстарына қатысады:</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 «Жас ғалым» Халықаралық ғылыми байқауы (Оңтүстік Корея);</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«Infomatrix-Asia» IT-жобалары негізінде халықаралық жарыстар (Алматы қ .),</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«Ғылым әлемін ашамыз" ғарыштық зерттеулер бойынша Халықаралық ғылыми жарыстар, Байқоңыр қ.;</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Ө. Жолдасбеков атындағы математика және механика бойынша зерттеу жобаларының халықаралық байқауы, Алматы қаласы;</a:t>
            </a:r>
            <a:endParaRPr lang="ru-RU" sz="2400" dirty="0">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«Адам-Жер-Ғарыш» қоршаған ортаны қорғау мәселелері бойынша балалар мен жастардың ғылыми-зерттеу және оқу-зерттеу жобаларының Бүкілресейлік олимпиадасы Королев қ., Ресей, жүлделі орындарға ие болуда.</a:t>
            </a:r>
            <a:endParaRPr lang="ru-RU" sz="240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9568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828801" y="748106"/>
            <a:ext cx="9559375" cy="4745915"/>
          </a:xfrm>
          <a:prstGeom prst="rect">
            <a:avLst/>
          </a:prstGeom>
        </p:spPr>
        <p:txBody>
          <a:bodyPr wrap="square">
            <a:spAutoFit/>
          </a:bodyPr>
          <a:lstStyle/>
          <a:p>
            <a:pPr indent="228600" algn="just">
              <a:lnSpc>
                <a:spcPct val="105000"/>
              </a:lnSpc>
              <a:spcAft>
                <a:spcPts val="0"/>
              </a:spcAft>
            </a:pPr>
            <a:r>
              <a:rPr lang="kk-KZ" sz="2400" dirty="0">
                <a:latin typeface="Times New Roman" panose="02020603050405020304" pitchFamily="18" charset="0"/>
                <a:ea typeface="Times New Roman" panose="02020603050405020304" pitchFamily="18" charset="0"/>
                <a:cs typeface="Times New Roman" panose="02020603050405020304" pitchFamily="18" charset="0"/>
              </a:rPr>
              <a:t>Бурабай, Бұланды, Атбасар аудандарының және Абай атындағы №3 ДБАОММИ-ның зерттеуші-мұғалімдері – оқушының зерттеу қызметін ұйымдастыру бойынша жобаны сәтті жүзеге асыра отырып, оларды дайындауда:</a:t>
            </a:r>
            <a:endParaRPr lang="ru-RU"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Шлейнингер Эльвира Владимировна – Бурабай </a:t>
            </a:r>
            <a:r>
              <a:rPr lang="kk-KZ" sz="2400" b="1" i="1" dirty="0" smtClean="0">
                <a:latin typeface="Times New Roman" panose="02020603050405020304" pitchFamily="18" charset="0"/>
                <a:ea typeface="Times New Roman" panose="02020603050405020304" pitchFamily="18" charset="0"/>
                <a:cs typeface="Times New Roman" panose="02020603050405020304" pitchFamily="18" charset="0"/>
              </a:rPr>
              <a:t>кенті, С.Сейфуллин </a:t>
            </a: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атындағы  орта мектебінің физика пәні мұғалімі;</a:t>
            </a:r>
            <a:endParaRPr lang="ru-RU"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Тойшыбекова Дәмеш Жаханқызы – Нұр-сұлтан қаласы, №2 ДБАОММИ-ның физика пәні мұғалімі; </a:t>
            </a:r>
            <a:endParaRPr lang="ru-RU"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Шалабаева Алма Білімқызы – Көкшетау қаласы, Абай атындағы №3 ДБАОММИ-ның математика пәні мұғалімі;</a:t>
            </a:r>
            <a:endParaRPr lang="ru-RU"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5000"/>
              </a:lnSpc>
              <a:spcAft>
                <a:spcPts val="0"/>
              </a:spcAft>
              <a:buFont typeface="Wingdings" panose="05000000000000000000" pitchFamily="2" charset="2"/>
              <a:buChar char=""/>
            </a:pPr>
            <a:r>
              <a:rPr lang="kk-KZ" sz="2400" b="1" i="1" dirty="0">
                <a:latin typeface="Times New Roman" panose="02020603050405020304" pitchFamily="18" charset="0"/>
                <a:ea typeface="Times New Roman" panose="02020603050405020304" pitchFamily="18" charset="0"/>
                <a:cs typeface="Times New Roman" panose="02020603050405020304" pitchFamily="18" charset="0"/>
              </a:rPr>
              <a:t>Торсунова Бахытгүл Рамазанқызы – Көкшетау қаласы, Абай атындағы №3 ДБАОММИ-ның биология пәні мұғалімі және т.б.;</a:t>
            </a:r>
            <a:endParaRPr lang="ru-RU"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6727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Легкий дым">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TM02892315[[fn=Легкий дым]]</Template>
  <TotalTime>134</TotalTime>
  <Words>1336</Words>
  <Application>Microsoft Office PowerPoint</Application>
  <PresentationFormat>Широкоэкранный</PresentationFormat>
  <Paragraphs>101</Paragraphs>
  <Slides>17</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17</vt:i4>
      </vt:variant>
    </vt:vector>
  </HeadingPairs>
  <TitlesOfParts>
    <vt:vector size="24" baseType="lpstr">
      <vt:lpstr>Arial</vt:lpstr>
      <vt:lpstr>Calibri Light</vt:lpstr>
      <vt:lpstr>Century Gothic</vt:lpstr>
      <vt:lpstr>Times New Roman</vt:lpstr>
      <vt:lpstr>Wingdings</vt:lpstr>
      <vt:lpstr>Wingdings 3</vt:lpstr>
      <vt:lpstr>Легкий дым</vt:lpstr>
      <vt:lpstr>Презентация PowerPoint</vt:lpstr>
      <vt:lpstr>Презентация PowerPoint</vt:lpstr>
      <vt:lpstr>       Қайырлы күн, құрметті конференцияға қатысушылар, әріптестер, мұғалімдер, қонақтар және еліміздің болашақ ғылыми қоғамдастығы!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Customer</dc:creator>
  <cp:lastModifiedBy>116</cp:lastModifiedBy>
  <cp:revision>19</cp:revision>
  <dcterms:created xsi:type="dcterms:W3CDTF">2021-04-13T18:42:59Z</dcterms:created>
  <dcterms:modified xsi:type="dcterms:W3CDTF">2021-04-14T06:20:25Z</dcterms:modified>
</cp:coreProperties>
</file>